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5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1181D8"/>
    <a:srgbClr val="D7D111"/>
    <a:srgbClr val="FFD579"/>
    <a:srgbClr val="76D6FF"/>
    <a:srgbClr val="0096FF"/>
    <a:srgbClr val="008F00"/>
    <a:srgbClr val="73FE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9"/>
    <p:restoredTop sz="83973"/>
  </p:normalViewPr>
  <p:slideViewPr>
    <p:cSldViewPr snapToGrid="0">
      <p:cViewPr varScale="1">
        <p:scale>
          <a:sx n="106" d="100"/>
          <a:sy n="106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Treat and Refer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Palliative Care</c:v>
                </c:pt>
                <c:pt idx="1">
                  <c:v>MHA</c:v>
                </c:pt>
                <c:pt idx="2">
                  <c:v>Non-Emergent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B-5642-8876-78058B5222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Alternative Destinations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Palliative Care</c:v>
                </c:pt>
                <c:pt idx="1">
                  <c:v>MHA</c:v>
                </c:pt>
                <c:pt idx="2">
                  <c:v>Non-Emergent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2B-5642-8876-78058B522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4840239"/>
        <c:axId val="1104523439"/>
      </c:barChart>
      <c:catAx>
        <c:axId val="110484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523439"/>
        <c:crosses val="autoZero"/>
        <c:auto val="1"/>
        <c:lblAlgn val="ctr"/>
        <c:lblOffset val="100"/>
        <c:noMultiLvlLbl val="0"/>
      </c:catAx>
      <c:valAx>
        <c:axId val="1104523439"/>
        <c:scaling>
          <c:orientation val="minMax"/>
          <c:max val="5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840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Treat and Discharge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7-4D4D-826D-E3BD50D8D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0542287"/>
        <c:axId val="1170543999"/>
      </c:barChart>
      <c:catAx>
        <c:axId val="117054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543999"/>
        <c:crosses val="autoZero"/>
        <c:auto val="1"/>
        <c:lblAlgn val="ctr"/>
        <c:lblOffset val="100"/>
        <c:noMultiLvlLbl val="0"/>
      </c:catAx>
      <c:valAx>
        <c:axId val="1170543999"/>
        <c:scaling>
          <c:orientation val="minMax"/>
          <c:max val="5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7054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5D59D-4F6D-CA4C-83D6-802C6E8AD789}" type="doc">
      <dgm:prSet loTypeId="urn:microsoft.com/office/officeart/2005/8/layout/lProcess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1A8B2A-5F8F-3E42-B2C2-48BF2D02321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ED Charts</a:t>
          </a:r>
        </a:p>
      </dgm:t>
    </dgm:pt>
    <dgm:pt modelId="{AEFBCFDF-394D-574B-9CF7-0444F05D496D}" type="parTrans" cxnId="{C21BDA71-5812-3443-B1A5-09B4EDE112CF}">
      <dgm:prSet/>
      <dgm:spPr/>
      <dgm:t>
        <a:bodyPr/>
        <a:lstStyle/>
        <a:p>
          <a:endParaRPr lang="en-US"/>
        </a:p>
      </dgm:t>
    </dgm:pt>
    <dgm:pt modelId="{F5EC5975-97F8-6145-B469-2D0DAAA677E7}" type="sibTrans" cxnId="{C21BDA71-5812-3443-B1A5-09B4EDE112CF}">
      <dgm:prSet/>
      <dgm:spPr/>
      <dgm:t>
        <a:bodyPr/>
        <a:lstStyle/>
        <a:p>
          <a:endParaRPr lang="en-US"/>
        </a:p>
      </dgm:t>
    </dgm:pt>
    <dgm:pt modelId="{8CA2C586-E8C9-F34E-92BB-784C1279C65D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SJHH Physicians</a:t>
          </a:r>
        </a:p>
      </dgm:t>
    </dgm:pt>
    <dgm:pt modelId="{0D4DEA80-1C78-EF44-97DE-75A6C5D19504}" type="parTrans" cxnId="{3E0C3E75-2626-624E-8D42-FB9C04A62448}">
      <dgm:prSet/>
      <dgm:spPr/>
      <dgm:t>
        <a:bodyPr/>
        <a:lstStyle/>
        <a:p>
          <a:endParaRPr lang="en-US"/>
        </a:p>
      </dgm:t>
    </dgm:pt>
    <dgm:pt modelId="{C08EE45D-EC49-2F42-A829-93967126D490}" type="sibTrans" cxnId="{3E0C3E75-2626-624E-8D42-FB9C04A62448}">
      <dgm:prSet/>
      <dgm:spPr/>
      <dgm:t>
        <a:bodyPr/>
        <a:lstStyle/>
        <a:p>
          <a:endParaRPr lang="en-US"/>
        </a:p>
      </dgm:t>
    </dgm:pt>
    <dgm:pt modelId="{3FBE6102-1EB8-F64B-8CDD-1DC5F442E68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Researchers</a:t>
          </a:r>
        </a:p>
      </dgm:t>
    </dgm:pt>
    <dgm:pt modelId="{BD94599B-4223-AC4F-ACE0-6FA902C8A88F}" type="parTrans" cxnId="{225941C8-C815-1C4D-AC86-3282D4FF9879}">
      <dgm:prSet/>
      <dgm:spPr/>
      <dgm:t>
        <a:bodyPr/>
        <a:lstStyle/>
        <a:p>
          <a:endParaRPr lang="en-US"/>
        </a:p>
      </dgm:t>
    </dgm:pt>
    <dgm:pt modelId="{89074F66-782F-D849-935C-146A2C3725CC}" type="sibTrans" cxnId="{225941C8-C815-1C4D-AC86-3282D4FF9879}">
      <dgm:prSet/>
      <dgm:spPr/>
      <dgm:t>
        <a:bodyPr/>
        <a:lstStyle/>
        <a:p>
          <a:endParaRPr lang="en-US"/>
        </a:p>
      </dgm:t>
    </dgm:pt>
    <dgm:pt modelId="{E9B37308-4ACB-C044-9831-87C1739BA543}">
      <dgm:prSet phldrT="[Text]"/>
      <dgm:spPr>
        <a:solidFill>
          <a:srgbClr val="76D6FF"/>
        </a:solidFill>
      </dgm:spPr>
      <dgm:t>
        <a:bodyPr/>
        <a:lstStyle/>
        <a:p>
          <a:r>
            <a:rPr lang="en-US" dirty="0"/>
            <a:t>EDAC criteria into ED charts administrative data</a:t>
          </a:r>
        </a:p>
      </dgm:t>
    </dgm:pt>
    <dgm:pt modelId="{38D8EB25-0496-8143-9002-C457F924C253}" type="parTrans" cxnId="{4F0C44DD-09E8-E949-BBA1-75B128A3315C}">
      <dgm:prSet/>
      <dgm:spPr/>
      <dgm:t>
        <a:bodyPr/>
        <a:lstStyle/>
        <a:p>
          <a:endParaRPr lang="en-US"/>
        </a:p>
      </dgm:t>
    </dgm:pt>
    <dgm:pt modelId="{E8A2146A-DA67-FB43-8518-058FCD7BB08F}" type="sibTrans" cxnId="{4F0C44DD-09E8-E949-BBA1-75B128A3315C}">
      <dgm:prSet/>
      <dgm:spPr/>
      <dgm:t>
        <a:bodyPr/>
        <a:lstStyle/>
        <a:p>
          <a:endParaRPr lang="en-US"/>
        </a:p>
      </dgm:t>
    </dgm:pt>
    <dgm:pt modelId="{C2B9A9D6-6B14-9C4D-9918-FAA7EC7C2C87}">
      <dgm:prSet phldrT="[Text]"/>
      <dgm:spPr>
        <a:solidFill>
          <a:srgbClr val="76D6FF"/>
        </a:solidFill>
      </dgm:spPr>
      <dgm:t>
        <a:bodyPr/>
        <a:lstStyle/>
        <a:p>
          <a:r>
            <a:rPr lang="en-US" dirty="0"/>
            <a:t>Randomly selected 160 (equal from each class)</a:t>
          </a:r>
        </a:p>
      </dgm:t>
    </dgm:pt>
    <dgm:pt modelId="{C7248CC4-75EA-3D47-BE89-693D64294064}" type="parTrans" cxnId="{28D5B105-C958-434E-9D85-40521A021CDC}">
      <dgm:prSet/>
      <dgm:spPr/>
      <dgm:t>
        <a:bodyPr/>
        <a:lstStyle/>
        <a:p>
          <a:endParaRPr lang="en-US"/>
        </a:p>
      </dgm:t>
    </dgm:pt>
    <dgm:pt modelId="{5177A756-7339-684C-BA18-9A100C76173B}" type="sibTrans" cxnId="{28D5B105-C958-434E-9D85-40521A021CDC}">
      <dgm:prSet/>
      <dgm:spPr/>
      <dgm:t>
        <a:bodyPr/>
        <a:lstStyle/>
        <a:p>
          <a:endParaRPr lang="en-US"/>
        </a:p>
      </dgm:t>
    </dgm:pt>
    <dgm:pt modelId="{28916443-F373-6846-A992-22D0E406A70D}">
      <dgm:prSet phldrT="[Text]"/>
      <dgm:spPr>
        <a:solidFill>
          <a:srgbClr val="76D6FF"/>
        </a:solidFill>
      </dgm:spPr>
      <dgm:t>
        <a:bodyPr/>
        <a:lstStyle/>
        <a:p>
          <a:r>
            <a:rPr lang="en-US" dirty="0"/>
            <a:t>Each visit randomly assigned to SJHH physicians</a:t>
          </a:r>
        </a:p>
      </dgm:t>
    </dgm:pt>
    <dgm:pt modelId="{1B0DBC31-964C-8440-A616-B62EA7BE424F}" type="parTrans" cxnId="{4BB57EE0-76DC-FF43-8115-11764FA1C620}">
      <dgm:prSet/>
      <dgm:spPr/>
      <dgm:t>
        <a:bodyPr/>
        <a:lstStyle/>
        <a:p>
          <a:endParaRPr lang="en-US"/>
        </a:p>
      </dgm:t>
    </dgm:pt>
    <dgm:pt modelId="{0AA383F0-4317-3B4A-AB37-DC1365CE676A}" type="sibTrans" cxnId="{4BB57EE0-76DC-FF43-8115-11764FA1C620}">
      <dgm:prSet/>
      <dgm:spPr/>
      <dgm:t>
        <a:bodyPr/>
        <a:lstStyle/>
        <a:p>
          <a:endParaRPr lang="en-US"/>
        </a:p>
      </dgm:t>
    </dgm:pt>
    <dgm:pt modelId="{22F53FED-2CD0-2346-9F65-A00CB68DAA04}">
      <dgm:prSet phldrT="[Text]"/>
      <dgm:spPr>
        <a:solidFill>
          <a:srgbClr val="FFD579"/>
        </a:solidFill>
      </dgm:spPr>
      <dgm:t>
        <a:bodyPr/>
        <a:lstStyle/>
        <a:p>
          <a:r>
            <a:rPr lang="en-US" dirty="0"/>
            <a:t>Answer: could this visit have been completed in non-ED </a:t>
          </a:r>
          <a:r>
            <a:rPr lang="en-US" dirty="0" err="1"/>
            <a:t>centre</a:t>
          </a:r>
          <a:r>
            <a:rPr lang="en-US" dirty="0"/>
            <a:t>?</a:t>
          </a:r>
        </a:p>
      </dgm:t>
    </dgm:pt>
    <dgm:pt modelId="{DF28E609-66CB-1A4B-8553-61F40DFBE158}" type="parTrans" cxnId="{05BD9277-92B5-3D4B-92BA-3383C3623184}">
      <dgm:prSet/>
      <dgm:spPr/>
      <dgm:t>
        <a:bodyPr/>
        <a:lstStyle/>
        <a:p>
          <a:endParaRPr lang="en-US"/>
        </a:p>
      </dgm:t>
    </dgm:pt>
    <dgm:pt modelId="{F9610678-ED75-134C-9EEE-C5E652219156}" type="sibTrans" cxnId="{05BD9277-92B5-3D4B-92BA-3383C3623184}">
      <dgm:prSet/>
      <dgm:spPr/>
      <dgm:t>
        <a:bodyPr/>
        <a:lstStyle/>
        <a:p>
          <a:endParaRPr lang="en-US"/>
        </a:p>
      </dgm:t>
    </dgm:pt>
    <dgm:pt modelId="{02F0EA7A-94CA-C54C-9C01-3FC26CAF6660}">
      <dgm:prSet phldrT="[Text]"/>
      <dgm:spPr>
        <a:solidFill>
          <a:srgbClr val="FFD579"/>
        </a:solidFill>
      </dgm:spPr>
      <dgm:t>
        <a:bodyPr/>
        <a:lstStyle/>
        <a:p>
          <a:r>
            <a:rPr lang="en-US" dirty="0"/>
            <a:t>Review entire chart independently</a:t>
          </a:r>
        </a:p>
      </dgm:t>
    </dgm:pt>
    <dgm:pt modelId="{D3948E90-4C81-C840-81CF-40D94DA514E3}" type="parTrans" cxnId="{70B0C539-8A48-2149-8D3A-A4D2832E1551}">
      <dgm:prSet/>
      <dgm:spPr/>
      <dgm:t>
        <a:bodyPr/>
        <a:lstStyle/>
        <a:p>
          <a:endParaRPr lang="en-US"/>
        </a:p>
      </dgm:t>
    </dgm:pt>
    <dgm:pt modelId="{92DED9DE-0E8D-DD46-ACCB-6CAE24109C1F}" type="sibTrans" cxnId="{70B0C539-8A48-2149-8D3A-A4D2832E1551}">
      <dgm:prSet/>
      <dgm:spPr/>
      <dgm:t>
        <a:bodyPr/>
        <a:lstStyle/>
        <a:p>
          <a:endParaRPr lang="en-US"/>
        </a:p>
      </dgm:t>
    </dgm:pt>
    <dgm:pt modelId="{A2351246-2578-BB4B-977D-BE522A18B1FA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/>
            <a:t>Data analysis</a:t>
          </a:r>
        </a:p>
      </dgm:t>
    </dgm:pt>
    <dgm:pt modelId="{0B1353E0-48AE-2249-98CA-F2F3E32E47AF}" type="parTrans" cxnId="{47CDA15B-F8AA-E143-A6A5-390217A0CD95}">
      <dgm:prSet/>
      <dgm:spPr/>
      <dgm:t>
        <a:bodyPr/>
        <a:lstStyle/>
        <a:p>
          <a:endParaRPr lang="en-US"/>
        </a:p>
      </dgm:t>
    </dgm:pt>
    <dgm:pt modelId="{F7E59BED-F084-C94D-BB1A-F66EE85A582A}" type="sibTrans" cxnId="{47CDA15B-F8AA-E143-A6A5-390217A0CD95}">
      <dgm:prSet/>
      <dgm:spPr/>
      <dgm:t>
        <a:bodyPr/>
        <a:lstStyle/>
        <a:p>
          <a:endParaRPr lang="en-US"/>
        </a:p>
      </dgm:t>
    </dgm:pt>
    <dgm:pt modelId="{0DF84BF4-63AE-E541-9B1D-256DB214300F}" type="pres">
      <dgm:prSet presAssocID="{2B15D59D-4F6D-CA4C-83D6-802C6E8AD78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E642F93-9F54-2744-B4FF-B3CCA8A836EF}" type="pres">
      <dgm:prSet presAssocID="{CC1A8B2A-5F8F-3E42-B2C2-48BF2D023217}" presName="horFlow" presStyleCnt="0"/>
      <dgm:spPr/>
    </dgm:pt>
    <dgm:pt modelId="{B815C97C-FDEF-4340-BB90-7ADE23F97637}" type="pres">
      <dgm:prSet presAssocID="{CC1A8B2A-5F8F-3E42-B2C2-48BF2D023217}" presName="bigChev" presStyleLbl="node1" presStyleIdx="0" presStyleCnt="3"/>
      <dgm:spPr/>
    </dgm:pt>
    <dgm:pt modelId="{FB3F71BC-7234-F64B-8BD2-1E4D9136BA2F}" type="pres">
      <dgm:prSet presAssocID="{38D8EB25-0496-8143-9002-C457F924C253}" presName="parTrans" presStyleCnt="0"/>
      <dgm:spPr/>
    </dgm:pt>
    <dgm:pt modelId="{8601992F-5118-E044-A817-22D243F8EA34}" type="pres">
      <dgm:prSet presAssocID="{E9B37308-4ACB-C044-9831-87C1739BA543}" presName="node" presStyleLbl="alignAccFollowNode1" presStyleIdx="0" presStyleCnt="6">
        <dgm:presLayoutVars>
          <dgm:bulletEnabled val="1"/>
        </dgm:presLayoutVars>
      </dgm:prSet>
      <dgm:spPr/>
    </dgm:pt>
    <dgm:pt modelId="{3BAE24AC-402E-5642-A09E-F27E49DAEE47}" type="pres">
      <dgm:prSet presAssocID="{E8A2146A-DA67-FB43-8518-058FCD7BB08F}" presName="sibTrans" presStyleCnt="0"/>
      <dgm:spPr/>
    </dgm:pt>
    <dgm:pt modelId="{FD34B45F-BE2E-254D-9F1D-0DCD193298DB}" type="pres">
      <dgm:prSet presAssocID="{C2B9A9D6-6B14-9C4D-9918-FAA7EC7C2C87}" presName="node" presStyleLbl="alignAccFollowNode1" presStyleIdx="1" presStyleCnt="6">
        <dgm:presLayoutVars>
          <dgm:bulletEnabled val="1"/>
        </dgm:presLayoutVars>
      </dgm:prSet>
      <dgm:spPr/>
    </dgm:pt>
    <dgm:pt modelId="{C9E7E55E-9884-1049-B62D-465E30C6EABD}" type="pres">
      <dgm:prSet presAssocID="{5177A756-7339-684C-BA18-9A100C76173B}" presName="sibTrans" presStyleCnt="0"/>
      <dgm:spPr/>
    </dgm:pt>
    <dgm:pt modelId="{054159D5-28A7-3F40-A592-5C084A7BE1FB}" type="pres">
      <dgm:prSet presAssocID="{28916443-F373-6846-A992-22D0E406A70D}" presName="node" presStyleLbl="alignAccFollowNode1" presStyleIdx="2" presStyleCnt="6">
        <dgm:presLayoutVars>
          <dgm:bulletEnabled val="1"/>
        </dgm:presLayoutVars>
      </dgm:prSet>
      <dgm:spPr/>
    </dgm:pt>
    <dgm:pt modelId="{D842085B-9468-0E44-8C21-BA2AEB9956DB}" type="pres">
      <dgm:prSet presAssocID="{CC1A8B2A-5F8F-3E42-B2C2-48BF2D023217}" presName="vSp" presStyleCnt="0"/>
      <dgm:spPr/>
    </dgm:pt>
    <dgm:pt modelId="{E9209A2F-FBFC-4240-A95A-5759CF741AD6}" type="pres">
      <dgm:prSet presAssocID="{8CA2C586-E8C9-F34E-92BB-784C1279C65D}" presName="horFlow" presStyleCnt="0"/>
      <dgm:spPr/>
    </dgm:pt>
    <dgm:pt modelId="{5B51CBC5-1701-E14B-8C6B-F7047DE3EC6F}" type="pres">
      <dgm:prSet presAssocID="{8CA2C586-E8C9-F34E-92BB-784C1279C65D}" presName="bigChev" presStyleLbl="node1" presStyleIdx="1" presStyleCnt="3"/>
      <dgm:spPr/>
    </dgm:pt>
    <dgm:pt modelId="{042BD3A2-B2A9-A347-8BD5-115A4F15EE98}" type="pres">
      <dgm:prSet presAssocID="{D3948E90-4C81-C840-81CF-40D94DA514E3}" presName="parTrans" presStyleCnt="0"/>
      <dgm:spPr/>
    </dgm:pt>
    <dgm:pt modelId="{73F2D44A-0A38-114F-A792-0FBA3243FB3E}" type="pres">
      <dgm:prSet presAssocID="{02F0EA7A-94CA-C54C-9C01-3FC26CAF6660}" presName="node" presStyleLbl="alignAccFollowNode1" presStyleIdx="3" presStyleCnt="6">
        <dgm:presLayoutVars>
          <dgm:bulletEnabled val="1"/>
        </dgm:presLayoutVars>
      </dgm:prSet>
      <dgm:spPr/>
    </dgm:pt>
    <dgm:pt modelId="{02F0DB3A-8FB8-EE45-8F61-DA83BC2FDC63}" type="pres">
      <dgm:prSet presAssocID="{92DED9DE-0E8D-DD46-ACCB-6CAE24109C1F}" presName="sibTrans" presStyleCnt="0"/>
      <dgm:spPr/>
    </dgm:pt>
    <dgm:pt modelId="{7B3275A9-6378-5F43-8E84-50A34946E179}" type="pres">
      <dgm:prSet presAssocID="{22F53FED-2CD0-2346-9F65-A00CB68DAA04}" presName="node" presStyleLbl="alignAccFollowNode1" presStyleIdx="4" presStyleCnt="6">
        <dgm:presLayoutVars>
          <dgm:bulletEnabled val="1"/>
        </dgm:presLayoutVars>
      </dgm:prSet>
      <dgm:spPr/>
    </dgm:pt>
    <dgm:pt modelId="{83C2CFEA-C28A-5C4F-B0CF-DF25B6E70FCF}" type="pres">
      <dgm:prSet presAssocID="{8CA2C586-E8C9-F34E-92BB-784C1279C65D}" presName="vSp" presStyleCnt="0"/>
      <dgm:spPr/>
    </dgm:pt>
    <dgm:pt modelId="{A2DBA568-23A1-A841-ACF0-1B3F3175CC81}" type="pres">
      <dgm:prSet presAssocID="{3FBE6102-1EB8-F64B-8CDD-1DC5F442E685}" presName="horFlow" presStyleCnt="0"/>
      <dgm:spPr/>
    </dgm:pt>
    <dgm:pt modelId="{0EF206EB-57A1-004B-8923-818DB2A1CC86}" type="pres">
      <dgm:prSet presAssocID="{3FBE6102-1EB8-F64B-8CDD-1DC5F442E685}" presName="bigChev" presStyleLbl="node1" presStyleIdx="2" presStyleCnt="3"/>
      <dgm:spPr/>
    </dgm:pt>
    <dgm:pt modelId="{E6699856-C7EE-444D-ABC0-8090C769C2EC}" type="pres">
      <dgm:prSet presAssocID="{0B1353E0-48AE-2249-98CA-F2F3E32E47AF}" presName="parTrans" presStyleCnt="0"/>
      <dgm:spPr/>
    </dgm:pt>
    <dgm:pt modelId="{25B1F8E5-4D14-3048-A080-B43A28E96497}" type="pres">
      <dgm:prSet presAssocID="{A2351246-2578-BB4B-977D-BE522A18B1FA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28D5B105-C958-434E-9D85-40521A021CDC}" srcId="{CC1A8B2A-5F8F-3E42-B2C2-48BF2D023217}" destId="{C2B9A9D6-6B14-9C4D-9918-FAA7EC7C2C87}" srcOrd="1" destOrd="0" parTransId="{C7248CC4-75EA-3D47-BE89-693D64294064}" sibTransId="{5177A756-7339-684C-BA18-9A100C76173B}"/>
    <dgm:cxn modelId="{8D687607-EBD3-5248-98C2-1E9C3B1CCA9C}" type="presOf" srcId="{CC1A8B2A-5F8F-3E42-B2C2-48BF2D023217}" destId="{B815C97C-FDEF-4340-BB90-7ADE23F97637}" srcOrd="0" destOrd="0" presId="urn:microsoft.com/office/officeart/2005/8/layout/lProcess3"/>
    <dgm:cxn modelId="{0C3B7512-A739-3E41-84A4-2C4C8703FAD8}" type="presOf" srcId="{22F53FED-2CD0-2346-9F65-A00CB68DAA04}" destId="{7B3275A9-6378-5F43-8E84-50A34946E179}" srcOrd="0" destOrd="0" presId="urn:microsoft.com/office/officeart/2005/8/layout/lProcess3"/>
    <dgm:cxn modelId="{70B0C539-8A48-2149-8D3A-A4D2832E1551}" srcId="{8CA2C586-E8C9-F34E-92BB-784C1279C65D}" destId="{02F0EA7A-94CA-C54C-9C01-3FC26CAF6660}" srcOrd="0" destOrd="0" parTransId="{D3948E90-4C81-C840-81CF-40D94DA514E3}" sibTransId="{92DED9DE-0E8D-DD46-ACCB-6CAE24109C1F}"/>
    <dgm:cxn modelId="{7AE5F63C-D32D-9E44-8392-20411106A8E4}" type="presOf" srcId="{2B15D59D-4F6D-CA4C-83D6-802C6E8AD789}" destId="{0DF84BF4-63AE-E541-9B1D-256DB214300F}" srcOrd="0" destOrd="0" presId="urn:microsoft.com/office/officeart/2005/8/layout/lProcess3"/>
    <dgm:cxn modelId="{47CDA15B-F8AA-E143-A6A5-390217A0CD95}" srcId="{3FBE6102-1EB8-F64B-8CDD-1DC5F442E685}" destId="{A2351246-2578-BB4B-977D-BE522A18B1FA}" srcOrd="0" destOrd="0" parTransId="{0B1353E0-48AE-2249-98CA-F2F3E32E47AF}" sibTransId="{F7E59BED-F084-C94D-BB1A-F66EE85A582A}"/>
    <dgm:cxn modelId="{24D99D69-BED2-564A-9B82-895F6463DDB7}" type="presOf" srcId="{02F0EA7A-94CA-C54C-9C01-3FC26CAF6660}" destId="{73F2D44A-0A38-114F-A792-0FBA3243FB3E}" srcOrd="0" destOrd="0" presId="urn:microsoft.com/office/officeart/2005/8/layout/lProcess3"/>
    <dgm:cxn modelId="{C21BDA71-5812-3443-B1A5-09B4EDE112CF}" srcId="{2B15D59D-4F6D-CA4C-83D6-802C6E8AD789}" destId="{CC1A8B2A-5F8F-3E42-B2C2-48BF2D023217}" srcOrd="0" destOrd="0" parTransId="{AEFBCFDF-394D-574B-9CF7-0444F05D496D}" sibTransId="{F5EC5975-97F8-6145-B469-2D0DAAA677E7}"/>
    <dgm:cxn modelId="{61933673-EB87-2D4A-B4DB-92C07906CB05}" type="presOf" srcId="{C2B9A9D6-6B14-9C4D-9918-FAA7EC7C2C87}" destId="{FD34B45F-BE2E-254D-9F1D-0DCD193298DB}" srcOrd="0" destOrd="0" presId="urn:microsoft.com/office/officeart/2005/8/layout/lProcess3"/>
    <dgm:cxn modelId="{3E0C3E75-2626-624E-8D42-FB9C04A62448}" srcId="{2B15D59D-4F6D-CA4C-83D6-802C6E8AD789}" destId="{8CA2C586-E8C9-F34E-92BB-784C1279C65D}" srcOrd="1" destOrd="0" parTransId="{0D4DEA80-1C78-EF44-97DE-75A6C5D19504}" sibTransId="{C08EE45D-EC49-2F42-A829-93967126D490}"/>
    <dgm:cxn modelId="{05BD9277-92B5-3D4B-92BA-3383C3623184}" srcId="{8CA2C586-E8C9-F34E-92BB-784C1279C65D}" destId="{22F53FED-2CD0-2346-9F65-A00CB68DAA04}" srcOrd="1" destOrd="0" parTransId="{DF28E609-66CB-1A4B-8553-61F40DFBE158}" sibTransId="{F9610678-ED75-134C-9EEE-C5E652219156}"/>
    <dgm:cxn modelId="{83DF7480-5F3F-C54B-90BA-B2033981526A}" type="presOf" srcId="{8CA2C586-E8C9-F34E-92BB-784C1279C65D}" destId="{5B51CBC5-1701-E14B-8C6B-F7047DE3EC6F}" srcOrd="0" destOrd="0" presId="urn:microsoft.com/office/officeart/2005/8/layout/lProcess3"/>
    <dgm:cxn modelId="{21515CB3-735E-F54C-8698-C741C8A5E097}" type="presOf" srcId="{3FBE6102-1EB8-F64B-8CDD-1DC5F442E685}" destId="{0EF206EB-57A1-004B-8923-818DB2A1CC86}" srcOrd="0" destOrd="0" presId="urn:microsoft.com/office/officeart/2005/8/layout/lProcess3"/>
    <dgm:cxn modelId="{64AD21B6-D8E8-D94D-8ED7-E2B79D3372D6}" type="presOf" srcId="{A2351246-2578-BB4B-977D-BE522A18B1FA}" destId="{25B1F8E5-4D14-3048-A080-B43A28E96497}" srcOrd="0" destOrd="0" presId="urn:microsoft.com/office/officeart/2005/8/layout/lProcess3"/>
    <dgm:cxn modelId="{225941C8-C815-1C4D-AC86-3282D4FF9879}" srcId="{2B15D59D-4F6D-CA4C-83D6-802C6E8AD789}" destId="{3FBE6102-1EB8-F64B-8CDD-1DC5F442E685}" srcOrd="2" destOrd="0" parTransId="{BD94599B-4223-AC4F-ACE0-6FA902C8A88F}" sibTransId="{89074F66-782F-D849-935C-146A2C3725CC}"/>
    <dgm:cxn modelId="{692EF8CF-84D5-A547-8F34-EF5775358B60}" type="presOf" srcId="{E9B37308-4ACB-C044-9831-87C1739BA543}" destId="{8601992F-5118-E044-A817-22D243F8EA34}" srcOrd="0" destOrd="0" presId="urn:microsoft.com/office/officeart/2005/8/layout/lProcess3"/>
    <dgm:cxn modelId="{4F0C44DD-09E8-E949-BBA1-75B128A3315C}" srcId="{CC1A8B2A-5F8F-3E42-B2C2-48BF2D023217}" destId="{E9B37308-4ACB-C044-9831-87C1739BA543}" srcOrd="0" destOrd="0" parTransId="{38D8EB25-0496-8143-9002-C457F924C253}" sibTransId="{E8A2146A-DA67-FB43-8518-058FCD7BB08F}"/>
    <dgm:cxn modelId="{4BB57EE0-76DC-FF43-8115-11764FA1C620}" srcId="{CC1A8B2A-5F8F-3E42-B2C2-48BF2D023217}" destId="{28916443-F373-6846-A992-22D0E406A70D}" srcOrd="2" destOrd="0" parTransId="{1B0DBC31-964C-8440-A616-B62EA7BE424F}" sibTransId="{0AA383F0-4317-3B4A-AB37-DC1365CE676A}"/>
    <dgm:cxn modelId="{B7ECC4ED-AE8B-544A-A480-578E05F6B379}" type="presOf" srcId="{28916443-F373-6846-A992-22D0E406A70D}" destId="{054159D5-28A7-3F40-A592-5C084A7BE1FB}" srcOrd="0" destOrd="0" presId="urn:microsoft.com/office/officeart/2005/8/layout/lProcess3"/>
    <dgm:cxn modelId="{A6F4C321-8213-6C4D-B547-85FB30B8059B}" type="presParOf" srcId="{0DF84BF4-63AE-E541-9B1D-256DB214300F}" destId="{6E642F93-9F54-2744-B4FF-B3CCA8A836EF}" srcOrd="0" destOrd="0" presId="urn:microsoft.com/office/officeart/2005/8/layout/lProcess3"/>
    <dgm:cxn modelId="{C4D66960-C174-C541-9F8A-E8896A2080E6}" type="presParOf" srcId="{6E642F93-9F54-2744-B4FF-B3CCA8A836EF}" destId="{B815C97C-FDEF-4340-BB90-7ADE23F97637}" srcOrd="0" destOrd="0" presId="urn:microsoft.com/office/officeart/2005/8/layout/lProcess3"/>
    <dgm:cxn modelId="{63F0154D-6F61-AA4F-A1C2-F47F49F8603E}" type="presParOf" srcId="{6E642F93-9F54-2744-B4FF-B3CCA8A836EF}" destId="{FB3F71BC-7234-F64B-8BD2-1E4D9136BA2F}" srcOrd="1" destOrd="0" presId="urn:microsoft.com/office/officeart/2005/8/layout/lProcess3"/>
    <dgm:cxn modelId="{D862145D-7332-AF4F-B686-55EB04B67826}" type="presParOf" srcId="{6E642F93-9F54-2744-B4FF-B3CCA8A836EF}" destId="{8601992F-5118-E044-A817-22D243F8EA34}" srcOrd="2" destOrd="0" presId="urn:microsoft.com/office/officeart/2005/8/layout/lProcess3"/>
    <dgm:cxn modelId="{9D082B80-C483-C845-8CF8-70CB689C397E}" type="presParOf" srcId="{6E642F93-9F54-2744-B4FF-B3CCA8A836EF}" destId="{3BAE24AC-402E-5642-A09E-F27E49DAEE47}" srcOrd="3" destOrd="0" presId="urn:microsoft.com/office/officeart/2005/8/layout/lProcess3"/>
    <dgm:cxn modelId="{E98F1AFC-3126-464B-B1CF-0BB42943D7FC}" type="presParOf" srcId="{6E642F93-9F54-2744-B4FF-B3CCA8A836EF}" destId="{FD34B45F-BE2E-254D-9F1D-0DCD193298DB}" srcOrd="4" destOrd="0" presId="urn:microsoft.com/office/officeart/2005/8/layout/lProcess3"/>
    <dgm:cxn modelId="{1E7B5BAA-0E59-A84A-A73E-A10019655C97}" type="presParOf" srcId="{6E642F93-9F54-2744-B4FF-B3CCA8A836EF}" destId="{C9E7E55E-9884-1049-B62D-465E30C6EABD}" srcOrd="5" destOrd="0" presId="urn:microsoft.com/office/officeart/2005/8/layout/lProcess3"/>
    <dgm:cxn modelId="{27DCFB36-44D6-2F4F-B2CD-3FFC3076EB5A}" type="presParOf" srcId="{6E642F93-9F54-2744-B4FF-B3CCA8A836EF}" destId="{054159D5-28A7-3F40-A592-5C084A7BE1FB}" srcOrd="6" destOrd="0" presId="urn:microsoft.com/office/officeart/2005/8/layout/lProcess3"/>
    <dgm:cxn modelId="{1EB94448-6036-FE4D-B227-D96E35640C3C}" type="presParOf" srcId="{0DF84BF4-63AE-E541-9B1D-256DB214300F}" destId="{D842085B-9468-0E44-8C21-BA2AEB9956DB}" srcOrd="1" destOrd="0" presId="urn:microsoft.com/office/officeart/2005/8/layout/lProcess3"/>
    <dgm:cxn modelId="{54B4BF91-2926-3D43-A877-CAA714F3E655}" type="presParOf" srcId="{0DF84BF4-63AE-E541-9B1D-256DB214300F}" destId="{E9209A2F-FBFC-4240-A95A-5759CF741AD6}" srcOrd="2" destOrd="0" presId="urn:microsoft.com/office/officeart/2005/8/layout/lProcess3"/>
    <dgm:cxn modelId="{E0F1CF0F-206F-4B45-A0E3-23FF6D108CCE}" type="presParOf" srcId="{E9209A2F-FBFC-4240-A95A-5759CF741AD6}" destId="{5B51CBC5-1701-E14B-8C6B-F7047DE3EC6F}" srcOrd="0" destOrd="0" presId="urn:microsoft.com/office/officeart/2005/8/layout/lProcess3"/>
    <dgm:cxn modelId="{4C0488CC-2250-E04C-8C1F-5322F7AC7D83}" type="presParOf" srcId="{E9209A2F-FBFC-4240-A95A-5759CF741AD6}" destId="{042BD3A2-B2A9-A347-8BD5-115A4F15EE98}" srcOrd="1" destOrd="0" presId="urn:microsoft.com/office/officeart/2005/8/layout/lProcess3"/>
    <dgm:cxn modelId="{831D5EDC-4BD3-A740-838D-82FF72924F68}" type="presParOf" srcId="{E9209A2F-FBFC-4240-A95A-5759CF741AD6}" destId="{73F2D44A-0A38-114F-A792-0FBA3243FB3E}" srcOrd="2" destOrd="0" presId="urn:microsoft.com/office/officeart/2005/8/layout/lProcess3"/>
    <dgm:cxn modelId="{10E2AFED-67AA-574E-8689-B219ECD6EC80}" type="presParOf" srcId="{E9209A2F-FBFC-4240-A95A-5759CF741AD6}" destId="{02F0DB3A-8FB8-EE45-8F61-DA83BC2FDC63}" srcOrd="3" destOrd="0" presId="urn:microsoft.com/office/officeart/2005/8/layout/lProcess3"/>
    <dgm:cxn modelId="{57D6F400-D703-354F-AE42-07EDD2479CC9}" type="presParOf" srcId="{E9209A2F-FBFC-4240-A95A-5759CF741AD6}" destId="{7B3275A9-6378-5F43-8E84-50A34946E179}" srcOrd="4" destOrd="0" presId="urn:microsoft.com/office/officeart/2005/8/layout/lProcess3"/>
    <dgm:cxn modelId="{99D6C936-4214-B543-A2C8-CD422D2B0786}" type="presParOf" srcId="{0DF84BF4-63AE-E541-9B1D-256DB214300F}" destId="{83C2CFEA-C28A-5C4F-B0CF-DF25B6E70FCF}" srcOrd="3" destOrd="0" presId="urn:microsoft.com/office/officeart/2005/8/layout/lProcess3"/>
    <dgm:cxn modelId="{DB1CFB00-4850-5541-A162-24629F0331A3}" type="presParOf" srcId="{0DF84BF4-63AE-E541-9B1D-256DB214300F}" destId="{A2DBA568-23A1-A841-ACF0-1B3F3175CC81}" srcOrd="4" destOrd="0" presId="urn:microsoft.com/office/officeart/2005/8/layout/lProcess3"/>
    <dgm:cxn modelId="{4C925842-D326-6048-B9E1-5DDDB9AB415A}" type="presParOf" srcId="{A2DBA568-23A1-A841-ACF0-1B3F3175CC81}" destId="{0EF206EB-57A1-004B-8923-818DB2A1CC86}" srcOrd="0" destOrd="0" presId="urn:microsoft.com/office/officeart/2005/8/layout/lProcess3"/>
    <dgm:cxn modelId="{D373C8DC-271A-054F-AAFF-E51F1BFD9258}" type="presParOf" srcId="{A2DBA568-23A1-A841-ACF0-1B3F3175CC81}" destId="{E6699856-C7EE-444D-ABC0-8090C769C2EC}" srcOrd="1" destOrd="0" presId="urn:microsoft.com/office/officeart/2005/8/layout/lProcess3"/>
    <dgm:cxn modelId="{20F0FFF1-DE57-D047-BDF8-6B0BDD5597EA}" type="presParOf" srcId="{A2DBA568-23A1-A841-ACF0-1B3F3175CC81}" destId="{25B1F8E5-4D14-3048-A080-B43A28E9649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83423-DC52-8B48-86BF-97999041924C}" type="doc">
      <dgm:prSet loTypeId="urn:microsoft.com/office/officeart/2009/3/layout/StepUpProcess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A58F76-D3D4-A148-964A-E57E54190F5C}">
      <dgm:prSet phldrT="[Text]"/>
      <dgm:spPr/>
      <dgm:t>
        <a:bodyPr/>
        <a:lstStyle/>
        <a:p>
          <a:r>
            <a:rPr lang="en-US" dirty="0"/>
            <a:t>ED Data</a:t>
          </a:r>
        </a:p>
      </dgm:t>
    </dgm:pt>
    <dgm:pt modelId="{539D1181-25A5-394C-B531-F0FAC1705CC8}" type="parTrans" cxnId="{C241B098-6561-D44C-9E9B-04A03BDF4671}">
      <dgm:prSet/>
      <dgm:spPr/>
      <dgm:t>
        <a:bodyPr/>
        <a:lstStyle/>
        <a:p>
          <a:endParaRPr lang="en-US"/>
        </a:p>
      </dgm:t>
    </dgm:pt>
    <dgm:pt modelId="{1EDB415F-C0FC-2D44-AAFE-60FD030D8682}" type="sibTrans" cxnId="{C241B098-6561-D44C-9E9B-04A03BDF4671}">
      <dgm:prSet/>
      <dgm:spPr/>
      <dgm:t>
        <a:bodyPr/>
        <a:lstStyle/>
        <a:p>
          <a:endParaRPr lang="en-US"/>
        </a:p>
      </dgm:t>
    </dgm:pt>
    <dgm:pt modelId="{F92620B4-B2E5-8D4B-83B4-A316B3A1FD12}">
      <dgm:prSet/>
      <dgm:spPr/>
      <dgm:t>
        <a:bodyPr/>
        <a:lstStyle/>
        <a:p>
          <a:r>
            <a:rPr lang="en-US" dirty="0"/>
            <a:t>Link to </a:t>
          </a:r>
          <a:r>
            <a:rPr lang="en-US" dirty="0" err="1"/>
            <a:t>ePCR</a:t>
          </a:r>
          <a:endParaRPr lang="en-US" dirty="0"/>
        </a:p>
      </dgm:t>
    </dgm:pt>
    <dgm:pt modelId="{6FA5799F-E840-1047-92DA-7FB4CCAAA19F}" type="parTrans" cxnId="{727943B1-0D16-6548-AA85-F72B7AC293CE}">
      <dgm:prSet/>
      <dgm:spPr/>
      <dgm:t>
        <a:bodyPr/>
        <a:lstStyle/>
        <a:p>
          <a:endParaRPr lang="en-US"/>
        </a:p>
      </dgm:t>
    </dgm:pt>
    <dgm:pt modelId="{23F2525E-C993-0349-B2CD-93DBFADCF0C1}" type="sibTrans" cxnId="{727943B1-0D16-6548-AA85-F72B7AC293CE}">
      <dgm:prSet/>
      <dgm:spPr/>
      <dgm:t>
        <a:bodyPr/>
        <a:lstStyle/>
        <a:p>
          <a:endParaRPr lang="en-US"/>
        </a:p>
      </dgm:t>
    </dgm:pt>
    <dgm:pt modelId="{3080CE8A-1144-DA4B-BAF6-00162976B1C8}">
      <dgm:prSet/>
      <dgm:spPr/>
      <dgm:t>
        <a:bodyPr/>
        <a:lstStyle/>
        <a:p>
          <a:r>
            <a:rPr lang="en-US" dirty="0"/>
            <a:t>Identify avoidable ED Visits</a:t>
          </a:r>
        </a:p>
      </dgm:t>
    </dgm:pt>
    <dgm:pt modelId="{1459DA23-3273-7A46-81EA-780008C40A0D}" type="parTrans" cxnId="{E00EABA8-CD0B-2948-92CE-D002A187E691}">
      <dgm:prSet/>
      <dgm:spPr/>
      <dgm:t>
        <a:bodyPr/>
        <a:lstStyle/>
        <a:p>
          <a:endParaRPr lang="en-US"/>
        </a:p>
      </dgm:t>
    </dgm:pt>
    <dgm:pt modelId="{9966F622-F378-AC4A-8977-F275372921FD}" type="sibTrans" cxnId="{E00EABA8-CD0B-2948-92CE-D002A187E691}">
      <dgm:prSet/>
      <dgm:spPr/>
      <dgm:t>
        <a:bodyPr/>
        <a:lstStyle/>
        <a:p>
          <a:endParaRPr lang="en-US"/>
        </a:p>
      </dgm:t>
    </dgm:pt>
    <dgm:pt modelId="{72F385F2-99F8-B148-A2FF-735330CC1D0F}">
      <dgm:prSet/>
      <dgm:spPr/>
      <dgm:t>
        <a:bodyPr/>
        <a:lstStyle/>
        <a:p>
          <a:r>
            <a:rPr lang="en-US" dirty="0"/>
            <a:t>Identify Paramedic Encounters before Transport</a:t>
          </a:r>
        </a:p>
      </dgm:t>
    </dgm:pt>
    <dgm:pt modelId="{D503612B-7AE7-3B4D-9BDC-EE172EC7939B}" type="parTrans" cxnId="{6CFF1DFD-3462-CD4F-BCD2-37A81CDF2C7A}">
      <dgm:prSet/>
      <dgm:spPr/>
      <dgm:t>
        <a:bodyPr/>
        <a:lstStyle/>
        <a:p>
          <a:endParaRPr lang="en-US"/>
        </a:p>
      </dgm:t>
    </dgm:pt>
    <dgm:pt modelId="{98BBF24E-702C-084F-A5A9-549ACFB9DB77}" type="sibTrans" cxnId="{6CFF1DFD-3462-CD4F-BCD2-37A81CDF2C7A}">
      <dgm:prSet/>
      <dgm:spPr/>
      <dgm:t>
        <a:bodyPr/>
        <a:lstStyle/>
        <a:p>
          <a:endParaRPr lang="en-US"/>
        </a:p>
      </dgm:t>
    </dgm:pt>
    <dgm:pt modelId="{65E68509-677D-3F45-83A5-D9E36B050866}">
      <dgm:prSet/>
      <dgm:spPr/>
      <dgm:t>
        <a:bodyPr/>
        <a:lstStyle/>
        <a:p>
          <a:r>
            <a:rPr lang="en-US" dirty="0"/>
            <a:t>Analyze clinical and non-clinical factors, prediction models</a:t>
          </a:r>
        </a:p>
      </dgm:t>
    </dgm:pt>
    <dgm:pt modelId="{0916B844-6E22-ED41-B34D-4E1089BC4149}" type="parTrans" cxnId="{937F69AA-0F98-CF42-A036-1AE058CCEB1A}">
      <dgm:prSet/>
      <dgm:spPr/>
      <dgm:t>
        <a:bodyPr/>
        <a:lstStyle/>
        <a:p>
          <a:endParaRPr lang="en-US"/>
        </a:p>
      </dgm:t>
    </dgm:pt>
    <dgm:pt modelId="{6579CA09-2D6B-DA40-A12E-762D0D0DBD25}" type="sibTrans" cxnId="{937F69AA-0F98-CF42-A036-1AE058CCEB1A}">
      <dgm:prSet/>
      <dgm:spPr/>
      <dgm:t>
        <a:bodyPr/>
        <a:lstStyle/>
        <a:p>
          <a:endParaRPr lang="en-US"/>
        </a:p>
      </dgm:t>
    </dgm:pt>
    <dgm:pt modelId="{75CA92BA-BCCB-5048-BDDB-F4171DA4C4D9}" type="pres">
      <dgm:prSet presAssocID="{68E83423-DC52-8B48-86BF-97999041924C}" presName="rootnode" presStyleCnt="0">
        <dgm:presLayoutVars>
          <dgm:chMax/>
          <dgm:chPref/>
          <dgm:dir/>
          <dgm:animLvl val="lvl"/>
        </dgm:presLayoutVars>
      </dgm:prSet>
      <dgm:spPr/>
    </dgm:pt>
    <dgm:pt modelId="{4C082B56-106B-684C-BA36-E0A0A07B3710}" type="pres">
      <dgm:prSet presAssocID="{6CA58F76-D3D4-A148-964A-E57E54190F5C}" presName="composite" presStyleCnt="0"/>
      <dgm:spPr/>
    </dgm:pt>
    <dgm:pt modelId="{9809BBAB-B8E2-634C-89A4-1A5D8E0737B3}" type="pres">
      <dgm:prSet presAssocID="{6CA58F76-D3D4-A148-964A-E57E54190F5C}" presName="LShape" presStyleLbl="alignNode1" presStyleIdx="0" presStyleCnt="9"/>
      <dgm:spPr>
        <a:solidFill>
          <a:srgbClr val="0070C0"/>
        </a:solidFill>
        <a:ln>
          <a:solidFill>
            <a:srgbClr val="0070C0"/>
          </a:solidFill>
        </a:ln>
      </dgm:spPr>
    </dgm:pt>
    <dgm:pt modelId="{E0787A73-3E3B-2A4A-963D-4FD2902C53C7}" type="pres">
      <dgm:prSet presAssocID="{6CA58F76-D3D4-A148-964A-E57E54190F5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DEA5FF7-9E22-A64D-BDCB-503FF8121A19}" type="pres">
      <dgm:prSet presAssocID="{6CA58F76-D3D4-A148-964A-E57E54190F5C}" presName="Triangle" presStyleLbl="alignNode1" presStyleIdx="1" presStyleCnt="9"/>
      <dgm:spPr>
        <a:solidFill>
          <a:srgbClr val="0070C0"/>
        </a:solidFill>
        <a:ln>
          <a:solidFill>
            <a:srgbClr val="0070C0"/>
          </a:solidFill>
        </a:ln>
      </dgm:spPr>
    </dgm:pt>
    <dgm:pt modelId="{CCC844DE-18AE-5D42-8288-DD12017B3CAB}" type="pres">
      <dgm:prSet presAssocID="{1EDB415F-C0FC-2D44-AAFE-60FD030D8682}" presName="sibTrans" presStyleCnt="0"/>
      <dgm:spPr/>
    </dgm:pt>
    <dgm:pt modelId="{A8FABB65-420F-3F48-94A2-142A09C28A11}" type="pres">
      <dgm:prSet presAssocID="{1EDB415F-C0FC-2D44-AAFE-60FD030D8682}" presName="space" presStyleCnt="0"/>
      <dgm:spPr/>
    </dgm:pt>
    <dgm:pt modelId="{5B267876-8271-3C4D-88C5-8016CF52991E}" type="pres">
      <dgm:prSet presAssocID="{F92620B4-B2E5-8D4B-83B4-A316B3A1FD12}" presName="composite" presStyleCnt="0"/>
      <dgm:spPr/>
    </dgm:pt>
    <dgm:pt modelId="{58D34788-2942-9B41-9191-306A9DFC7025}" type="pres">
      <dgm:prSet presAssocID="{F92620B4-B2E5-8D4B-83B4-A316B3A1FD12}" presName="LShape" presStyleLbl="alignNode1" presStyleIdx="2" presStyleCnt="9"/>
      <dgm:spPr>
        <a:solidFill>
          <a:srgbClr val="0070C0"/>
        </a:solidFill>
        <a:ln>
          <a:solidFill>
            <a:srgbClr val="0070C0"/>
          </a:solidFill>
        </a:ln>
      </dgm:spPr>
    </dgm:pt>
    <dgm:pt modelId="{6DC6AB8F-8656-9D4A-A92D-1A1CBE9E63C6}" type="pres">
      <dgm:prSet presAssocID="{F92620B4-B2E5-8D4B-83B4-A316B3A1FD1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DE6EBEF3-868D-8842-B06A-D98AE706E227}" type="pres">
      <dgm:prSet presAssocID="{F92620B4-B2E5-8D4B-83B4-A316B3A1FD12}" presName="Triangle" presStyleLbl="alignNode1" presStyleIdx="3" presStyleCnt="9"/>
      <dgm:spPr>
        <a:solidFill>
          <a:srgbClr val="0070C0"/>
        </a:solidFill>
        <a:ln>
          <a:solidFill>
            <a:srgbClr val="0070C0"/>
          </a:solidFill>
        </a:ln>
      </dgm:spPr>
    </dgm:pt>
    <dgm:pt modelId="{7D3B0396-2EE4-1441-AD99-1A78B149E712}" type="pres">
      <dgm:prSet presAssocID="{23F2525E-C993-0349-B2CD-93DBFADCF0C1}" presName="sibTrans" presStyleCnt="0"/>
      <dgm:spPr/>
    </dgm:pt>
    <dgm:pt modelId="{F5D7D159-638E-3A40-BD4D-63000818A3A1}" type="pres">
      <dgm:prSet presAssocID="{23F2525E-C993-0349-B2CD-93DBFADCF0C1}" presName="space" presStyleCnt="0"/>
      <dgm:spPr/>
    </dgm:pt>
    <dgm:pt modelId="{93C88B53-042C-F343-A7E5-75F483C6BE1B}" type="pres">
      <dgm:prSet presAssocID="{3080CE8A-1144-DA4B-BAF6-00162976B1C8}" presName="composite" presStyleCnt="0"/>
      <dgm:spPr/>
    </dgm:pt>
    <dgm:pt modelId="{0B3273A6-CE1D-1646-8BF9-3CF503436C4E}" type="pres">
      <dgm:prSet presAssocID="{3080CE8A-1144-DA4B-BAF6-00162976B1C8}" presName="LShape" presStyleLbl="alignNode1" presStyleIdx="4" presStyleCnt="9"/>
      <dgm:spPr>
        <a:solidFill>
          <a:srgbClr val="0070C0"/>
        </a:solidFill>
        <a:ln>
          <a:solidFill>
            <a:srgbClr val="0070C0"/>
          </a:solidFill>
        </a:ln>
      </dgm:spPr>
    </dgm:pt>
    <dgm:pt modelId="{256743E0-5365-2444-A1F7-A719AF295AF9}" type="pres">
      <dgm:prSet presAssocID="{3080CE8A-1144-DA4B-BAF6-00162976B1C8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DD3BAF2-31F6-4349-91D6-EFEE8E59F876}" type="pres">
      <dgm:prSet presAssocID="{3080CE8A-1144-DA4B-BAF6-00162976B1C8}" presName="Triangle" presStyleLbl="alignNode1" presStyleIdx="5" presStyleCnt="9"/>
      <dgm:spPr>
        <a:solidFill>
          <a:srgbClr val="0070C0"/>
        </a:solidFill>
        <a:ln>
          <a:solidFill>
            <a:srgbClr val="0070C0"/>
          </a:solidFill>
        </a:ln>
      </dgm:spPr>
    </dgm:pt>
    <dgm:pt modelId="{9135DCA3-A40F-CA43-9C72-79250718FE82}" type="pres">
      <dgm:prSet presAssocID="{9966F622-F378-AC4A-8977-F275372921FD}" presName="sibTrans" presStyleCnt="0"/>
      <dgm:spPr/>
    </dgm:pt>
    <dgm:pt modelId="{8F77F565-57EC-2F43-B3F6-0F76F292AE2F}" type="pres">
      <dgm:prSet presAssocID="{9966F622-F378-AC4A-8977-F275372921FD}" presName="space" presStyleCnt="0"/>
      <dgm:spPr/>
    </dgm:pt>
    <dgm:pt modelId="{BBAD4F05-E980-F948-A0EF-3D734E8D70AE}" type="pres">
      <dgm:prSet presAssocID="{72F385F2-99F8-B148-A2FF-735330CC1D0F}" presName="composite" presStyleCnt="0"/>
      <dgm:spPr/>
    </dgm:pt>
    <dgm:pt modelId="{6ACBF420-3B15-8B47-87A7-BAF311829DF1}" type="pres">
      <dgm:prSet presAssocID="{72F385F2-99F8-B148-A2FF-735330CC1D0F}" presName="LShape" presStyleLbl="alignNode1" presStyleIdx="6" presStyleCnt="9"/>
      <dgm:spPr>
        <a:solidFill>
          <a:srgbClr val="0070C0"/>
        </a:solidFill>
        <a:ln>
          <a:solidFill>
            <a:srgbClr val="0070C0"/>
          </a:solidFill>
        </a:ln>
      </dgm:spPr>
    </dgm:pt>
    <dgm:pt modelId="{696D2795-D4B1-B24A-AC83-A4D9742C0928}" type="pres">
      <dgm:prSet presAssocID="{72F385F2-99F8-B148-A2FF-735330CC1D0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B0785B5-168F-774D-9722-EFC4B3FB3D9D}" type="pres">
      <dgm:prSet presAssocID="{72F385F2-99F8-B148-A2FF-735330CC1D0F}" presName="Triangle" presStyleLbl="alignNode1" presStyleIdx="7" presStyleCnt="9"/>
      <dgm:spPr>
        <a:solidFill>
          <a:srgbClr val="0070C0"/>
        </a:solidFill>
        <a:ln>
          <a:solidFill>
            <a:srgbClr val="0070C0"/>
          </a:solidFill>
        </a:ln>
      </dgm:spPr>
    </dgm:pt>
    <dgm:pt modelId="{505A3F35-8C8D-8F4F-BB69-0D0C8233468D}" type="pres">
      <dgm:prSet presAssocID="{98BBF24E-702C-084F-A5A9-549ACFB9DB77}" presName="sibTrans" presStyleCnt="0"/>
      <dgm:spPr/>
    </dgm:pt>
    <dgm:pt modelId="{F524C444-BB5E-624B-858A-B14280363048}" type="pres">
      <dgm:prSet presAssocID="{98BBF24E-702C-084F-A5A9-549ACFB9DB77}" presName="space" presStyleCnt="0"/>
      <dgm:spPr/>
    </dgm:pt>
    <dgm:pt modelId="{B92E4143-190D-8F46-A556-80BA9514FD6E}" type="pres">
      <dgm:prSet presAssocID="{65E68509-677D-3F45-83A5-D9E36B050866}" presName="composite" presStyleCnt="0"/>
      <dgm:spPr/>
    </dgm:pt>
    <dgm:pt modelId="{60A4624E-3491-D348-BE19-5082A811E136}" type="pres">
      <dgm:prSet presAssocID="{65E68509-677D-3F45-83A5-D9E36B050866}" presName="LShape" presStyleLbl="alignNode1" presStyleIdx="8" presStyleCnt="9"/>
      <dgm:spPr>
        <a:solidFill>
          <a:srgbClr val="0070C0"/>
        </a:solidFill>
        <a:ln>
          <a:solidFill>
            <a:srgbClr val="0070C0"/>
          </a:solidFill>
        </a:ln>
      </dgm:spPr>
    </dgm:pt>
    <dgm:pt modelId="{02C6DDBD-ED33-B84E-914D-A6876FC17CC2}" type="pres">
      <dgm:prSet presAssocID="{65E68509-677D-3F45-83A5-D9E36B05086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D956807-6926-B24A-BD96-E41ED6141A47}" type="presOf" srcId="{F92620B4-B2E5-8D4B-83B4-A316B3A1FD12}" destId="{6DC6AB8F-8656-9D4A-A92D-1A1CBE9E63C6}" srcOrd="0" destOrd="0" presId="urn:microsoft.com/office/officeart/2009/3/layout/StepUpProcess"/>
    <dgm:cxn modelId="{1650440F-B53F-7641-A055-5FA52CA613DD}" type="presOf" srcId="{65E68509-677D-3F45-83A5-D9E36B050866}" destId="{02C6DDBD-ED33-B84E-914D-A6876FC17CC2}" srcOrd="0" destOrd="0" presId="urn:microsoft.com/office/officeart/2009/3/layout/StepUpProcess"/>
    <dgm:cxn modelId="{22F3C65B-3AE6-4849-95E3-A94C24FA69D6}" type="presOf" srcId="{3080CE8A-1144-DA4B-BAF6-00162976B1C8}" destId="{256743E0-5365-2444-A1F7-A719AF295AF9}" srcOrd="0" destOrd="0" presId="urn:microsoft.com/office/officeart/2009/3/layout/StepUpProcess"/>
    <dgm:cxn modelId="{D9435D6F-A00F-604C-B407-45D9EB05D2E3}" type="presOf" srcId="{72F385F2-99F8-B148-A2FF-735330CC1D0F}" destId="{696D2795-D4B1-B24A-AC83-A4D9742C0928}" srcOrd="0" destOrd="0" presId="urn:microsoft.com/office/officeart/2009/3/layout/StepUpProcess"/>
    <dgm:cxn modelId="{C241B098-6561-D44C-9E9B-04A03BDF4671}" srcId="{68E83423-DC52-8B48-86BF-97999041924C}" destId="{6CA58F76-D3D4-A148-964A-E57E54190F5C}" srcOrd="0" destOrd="0" parTransId="{539D1181-25A5-394C-B531-F0FAC1705CC8}" sibTransId="{1EDB415F-C0FC-2D44-AAFE-60FD030D8682}"/>
    <dgm:cxn modelId="{E00EABA8-CD0B-2948-92CE-D002A187E691}" srcId="{68E83423-DC52-8B48-86BF-97999041924C}" destId="{3080CE8A-1144-DA4B-BAF6-00162976B1C8}" srcOrd="2" destOrd="0" parTransId="{1459DA23-3273-7A46-81EA-780008C40A0D}" sibTransId="{9966F622-F378-AC4A-8977-F275372921FD}"/>
    <dgm:cxn modelId="{937F69AA-0F98-CF42-A036-1AE058CCEB1A}" srcId="{68E83423-DC52-8B48-86BF-97999041924C}" destId="{65E68509-677D-3F45-83A5-D9E36B050866}" srcOrd="4" destOrd="0" parTransId="{0916B844-6E22-ED41-B34D-4E1089BC4149}" sibTransId="{6579CA09-2D6B-DA40-A12E-762D0D0DBD25}"/>
    <dgm:cxn modelId="{727943B1-0D16-6548-AA85-F72B7AC293CE}" srcId="{68E83423-DC52-8B48-86BF-97999041924C}" destId="{F92620B4-B2E5-8D4B-83B4-A316B3A1FD12}" srcOrd="1" destOrd="0" parTransId="{6FA5799F-E840-1047-92DA-7FB4CCAAA19F}" sibTransId="{23F2525E-C993-0349-B2CD-93DBFADCF0C1}"/>
    <dgm:cxn modelId="{498F6CCF-84B5-2E4D-88A8-AE5788F1A106}" type="presOf" srcId="{6CA58F76-D3D4-A148-964A-E57E54190F5C}" destId="{E0787A73-3E3B-2A4A-963D-4FD2902C53C7}" srcOrd="0" destOrd="0" presId="urn:microsoft.com/office/officeart/2009/3/layout/StepUpProcess"/>
    <dgm:cxn modelId="{99C991F0-0470-934D-971F-930FC047D33D}" type="presOf" srcId="{68E83423-DC52-8B48-86BF-97999041924C}" destId="{75CA92BA-BCCB-5048-BDDB-F4171DA4C4D9}" srcOrd="0" destOrd="0" presId="urn:microsoft.com/office/officeart/2009/3/layout/StepUpProcess"/>
    <dgm:cxn modelId="{6CFF1DFD-3462-CD4F-BCD2-37A81CDF2C7A}" srcId="{68E83423-DC52-8B48-86BF-97999041924C}" destId="{72F385F2-99F8-B148-A2FF-735330CC1D0F}" srcOrd="3" destOrd="0" parTransId="{D503612B-7AE7-3B4D-9BDC-EE172EC7939B}" sibTransId="{98BBF24E-702C-084F-A5A9-549ACFB9DB77}"/>
    <dgm:cxn modelId="{F0921210-942F-4849-B47D-70DB371A03BC}" type="presParOf" srcId="{75CA92BA-BCCB-5048-BDDB-F4171DA4C4D9}" destId="{4C082B56-106B-684C-BA36-E0A0A07B3710}" srcOrd="0" destOrd="0" presId="urn:microsoft.com/office/officeart/2009/3/layout/StepUpProcess"/>
    <dgm:cxn modelId="{EA0F2BFF-0F69-684C-B029-2D5D8DCB720C}" type="presParOf" srcId="{4C082B56-106B-684C-BA36-E0A0A07B3710}" destId="{9809BBAB-B8E2-634C-89A4-1A5D8E0737B3}" srcOrd="0" destOrd="0" presId="urn:microsoft.com/office/officeart/2009/3/layout/StepUpProcess"/>
    <dgm:cxn modelId="{C5C869B9-0F25-BD42-AC4A-25D48E73635C}" type="presParOf" srcId="{4C082B56-106B-684C-BA36-E0A0A07B3710}" destId="{E0787A73-3E3B-2A4A-963D-4FD2902C53C7}" srcOrd="1" destOrd="0" presId="urn:microsoft.com/office/officeart/2009/3/layout/StepUpProcess"/>
    <dgm:cxn modelId="{D40A2D3C-D523-9246-99D5-FC34099B5480}" type="presParOf" srcId="{4C082B56-106B-684C-BA36-E0A0A07B3710}" destId="{0DEA5FF7-9E22-A64D-BDCB-503FF8121A19}" srcOrd="2" destOrd="0" presId="urn:microsoft.com/office/officeart/2009/3/layout/StepUpProcess"/>
    <dgm:cxn modelId="{FCC293DD-1C5F-CA41-9A79-2B72505EC7EA}" type="presParOf" srcId="{75CA92BA-BCCB-5048-BDDB-F4171DA4C4D9}" destId="{CCC844DE-18AE-5D42-8288-DD12017B3CAB}" srcOrd="1" destOrd="0" presId="urn:microsoft.com/office/officeart/2009/3/layout/StepUpProcess"/>
    <dgm:cxn modelId="{AD341536-7796-6D40-85F4-00C6DD002611}" type="presParOf" srcId="{CCC844DE-18AE-5D42-8288-DD12017B3CAB}" destId="{A8FABB65-420F-3F48-94A2-142A09C28A11}" srcOrd="0" destOrd="0" presId="urn:microsoft.com/office/officeart/2009/3/layout/StepUpProcess"/>
    <dgm:cxn modelId="{45A825AE-0AFC-DB49-B7A6-1E693936B62E}" type="presParOf" srcId="{75CA92BA-BCCB-5048-BDDB-F4171DA4C4D9}" destId="{5B267876-8271-3C4D-88C5-8016CF52991E}" srcOrd="2" destOrd="0" presId="urn:microsoft.com/office/officeart/2009/3/layout/StepUpProcess"/>
    <dgm:cxn modelId="{D382BF62-C323-7849-B40B-74629907058C}" type="presParOf" srcId="{5B267876-8271-3C4D-88C5-8016CF52991E}" destId="{58D34788-2942-9B41-9191-306A9DFC7025}" srcOrd="0" destOrd="0" presId="urn:microsoft.com/office/officeart/2009/3/layout/StepUpProcess"/>
    <dgm:cxn modelId="{1EC3C9AF-2181-8241-8DE7-A0CB5E1B8C33}" type="presParOf" srcId="{5B267876-8271-3C4D-88C5-8016CF52991E}" destId="{6DC6AB8F-8656-9D4A-A92D-1A1CBE9E63C6}" srcOrd="1" destOrd="0" presId="urn:microsoft.com/office/officeart/2009/3/layout/StepUpProcess"/>
    <dgm:cxn modelId="{60684FD0-216D-9B4D-B6E2-051A19152C90}" type="presParOf" srcId="{5B267876-8271-3C4D-88C5-8016CF52991E}" destId="{DE6EBEF3-868D-8842-B06A-D98AE706E227}" srcOrd="2" destOrd="0" presId="urn:microsoft.com/office/officeart/2009/3/layout/StepUpProcess"/>
    <dgm:cxn modelId="{3D46EBB5-BB95-1041-BD48-2EEE7F784DFD}" type="presParOf" srcId="{75CA92BA-BCCB-5048-BDDB-F4171DA4C4D9}" destId="{7D3B0396-2EE4-1441-AD99-1A78B149E712}" srcOrd="3" destOrd="0" presId="urn:microsoft.com/office/officeart/2009/3/layout/StepUpProcess"/>
    <dgm:cxn modelId="{0DFB47FB-751D-BF44-8C25-B4CCE19DD591}" type="presParOf" srcId="{7D3B0396-2EE4-1441-AD99-1A78B149E712}" destId="{F5D7D159-638E-3A40-BD4D-63000818A3A1}" srcOrd="0" destOrd="0" presId="urn:microsoft.com/office/officeart/2009/3/layout/StepUpProcess"/>
    <dgm:cxn modelId="{79E9A50D-89AE-794E-A530-A7718E77A373}" type="presParOf" srcId="{75CA92BA-BCCB-5048-BDDB-F4171DA4C4D9}" destId="{93C88B53-042C-F343-A7E5-75F483C6BE1B}" srcOrd="4" destOrd="0" presId="urn:microsoft.com/office/officeart/2009/3/layout/StepUpProcess"/>
    <dgm:cxn modelId="{9B3EEE33-EC0E-F44E-BBA2-A877AC57194D}" type="presParOf" srcId="{93C88B53-042C-F343-A7E5-75F483C6BE1B}" destId="{0B3273A6-CE1D-1646-8BF9-3CF503436C4E}" srcOrd="0" destOrd="0" presId="urn:microsoft.com/office/officeart/2009/3/layout/StepUpProcess"/>
    <dgm:cxn modelId="{40EE8633-0CF4-7C42-9815-C08B0B825E7B}" type="presParOf" srcId="{93C88B53-042C-F343-A7E5-75F483C6BE1B}" destId="{256743E0-5365-2444-A1F7-A719AF295AF9}" srcOrd="1" destOrd="0" presId="urn:microsoft.com/office/officeart/2009/3/layout/StepUpProcess"/>
    <dgm:cxn modelId="{F3B63F14-D254-0F46-8D0B-3C3FA8DC3A42}" type="presParOf" srcId="{93C88B53-042C-F343-A7E5-75F483C6BE1B}" destId="{BDD3BAF2-31F6-4349-91D6-EFEE8E59F876}" srcOrd="2" destOrd="0" presId="urn:microsoft.com/office/officeart/2009/3/layout/StepUpProcess"/>
    <dgm:cxn modelId="{E146B518-75E2-A347-919A-9691505B05CF}" type="presParOf" srcId="{75CA92BA-BCCB-5048-BDDB-F4171DA4C4D9}" destId="{9135DCA3-A40F-CA43-9C72-79250718FE82}" srcOrd="5" destOrd="0" presId="urn:microsoft.com/office/officeart/2009/3/layout/StepUpProcess"/>
    <dgm:cxn modelId="{8C0B4191-A1F6-E642-A55E-4D257D7ECC58}" type="presParOf" srcId="{9135DCA3-A40F-CA43-9C72-79250718FE82}" destId="{8F77F565-57EC-2F43-B3F6-0F76F292AE2F}" srcOrd="0" destOrd="0" presId="urn:microsoft.com/office/officeart/2009/3/layout/StepUpProcess"/>
    <dgm:cxn modelId="{ADCB664C-E5F1-4142-A11B-4FE9DB183312}" type="presParOf" srcId="{75CA92BA-BCCB-5048-BDDB-F4171DA4C4D9}" destId="{BBAD4F05-E980-F948-A0EF-3D734E8D70AE}" srcOrd="6" destOrd="0" presId="urn:microsoft.com/office/officeart/2009/3/layout/StepUpProcess"/>
    <dgm:cxn modelId="{4D6A9BA7-89F0-7246-B22C-41E7ADF8A2D4}" type="presParOf" srcId="{BBAD4F05-E980-F948-A0EF-3D734E8D70AE}" destId="{6ACBF420-3B15-8B47-87A7-BAF311829DF1}" srcOrd="0" destOrd="0" presId="urn:microsoft.com/office/officeart/2009/3/layout/StepUpProcess"/>
    <dgm:cxn modelId="{0C715224-0E8D-1A42-BC20-77DD19388205}" type="presParOf" srcId="{BBAD4F05-E980-F948-A0EF-3D734E8D70AE}" destId="{696D2795-D4B1-B24A-AC83-A4D9742C0928}" srcOrd="1" destOrd="0" presId="urn:microsoft.com/office/officeart/2009/3/layout/StepUpProcess"/>
    <dgm:cxn modelId="{375156C3-93C1-EA4C-A416-C1FBBEC86C6E}" type="presParOf" srcId="{BBAD4F05-E980-F948-A0EF-3D734E8D70AE}" destId="{2B0785B5-168F-774D-9722-EFC4B3FB3D9D}" srcOrd="2" destOrd="0" presId="urn:microsoft.com/office/officeart/2009/3/layout/StepUpProcess"/>
    <dgm:cxn modelId="{F18D3BA3-31E3-0345-ACB6-F0885393F107}" type="presParOf" srcId="{75CA92BA-BCCB-5048-BDDB-F4171DA4C4D9}" destId="{505A3F35-8C8D-8F4F-BB69-0D0C8233468D}" srcOrd="7" destOrd="0" presId="urn:microsoft.com/office/officeart/2009/3/layout/StepUpProcess"/>
    <dgm:cxn modelId="{ABA3E21C-8327-CC4C-A9D9-0925B4DB8B44}" type="presParOf" srcId="{505A3F35-8C8D-8F4F-BB69-0D0C8233468D}" destId="{F524C444-BB5E-624B-858A-B14280363048}" srcOrd="0" destOrd="0" presId="urn:microsoft.com/office/officeart/2009/3/layout/StepUpProcess"/>
    <dgm:cxn modelId="{594E1992-C4EE-ED47-A6E7-9CE93A7E8819}" type="presParOf" srcId="{75CA92BA-BCCB-5048-BDDB-F4171DA4C4D9}" destId="{B92E4143-190D-8F46-A556-80BA9514FD6E}" srcOrd="8" destOrd="0" presId="urn:microsoft.com/office/officeart/2009/3/layout/StepUpProcess"/>
    <dgm:cxn modelId="{5A6718F2-D679-B244-A499-78CD04F2747C}" type="presParOf" srcId="{B92E4143-190D-8F46-A556-80BA9514FD6E}" destId="{60A4624E-3491-D348-BE19-5082A811E136}" srcOrd="0" destOrd="0" presId="urn:microsoft.com/office/officeart/2009/3/layout/StepUpProcess"/>
    <dgm:cxn modelId="{47639534-4B46-5F40-8974-EBF65BCCEDB5}" type="presParOf" srcId="{B92E4143-190D-8F46-A556-80BA9514FD6E}" destId="{02C6DDBD-ED33-B84E-914D-A6876FC17CC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E83423-DC52-8B48-86BF-97999041924C}" type="doc">
      <dgm:prSet loTypeId="urn:microsoft.com/office/officeart/2009/3/layout/StepUpProcess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CA58F76-D3D4-A148-964A-E57E54190F5C}">
      <dgm:prSet phldrT="[Text]"/>
      <dgm:spPr/>
      <dgm:t>
        <a:bodyPr/>
        <a:lstStyle/>
        <a:p>
          <a:r>
            <a:rPr lang="en-US" dirty="0"/>
            <a:t>In new set of </a:t>
          </a:r>
          <a:r>
            <a:rPr lang="en-US" dirty="0" err="1"/>
            <a:t>ePCRs</a:t>
          </a:r>
          <a:r>
            <a:rPr lang="en-US" dirty="0"/>
            <a:t>, use guideline to identify patients</a:t>
          </a:r>
        </a:p>
      </dgm:t>
    </dgm:pt>
    <dgm:pt modelId="{539D1181-25A5-394C-B531-F0FAC1705CC8}" type="parTrans" cxnId="{C241B098-6561-D44C-9E9B-04A03BDF4671}">
      <dgm:prSet/>
      <dgm:spPr/>
      <dgm:t>
        <a:bodyPr/>
        <a:lstStyle/>
        <a:p>
          <a:endParaRPr lang="en-US"/>
        </a:p>
      </dgm:t>
    </dgm:pt>
    <dgm:pt modelId="{1EDB415F-C0FC-2D44-AAFE-60FD030D8682}" type="sibTrans" cxnId="{C241B098-6561-D44C-9E9B-04A03BDF4671}">
      <dgm:prSet/>
      <dgm:spPr/>
      <dgm:t>
        <a:bodyPr/>
        <a:lstStyle/>
        <a:p>
          <a:endParaRPr lang="en-US"/>
        </a:p>
      </dgm:t>
    </dgm:pt>
    <dgm:pt modelId="{F92620B4-B2E5-8D4B-83B4-A316B3A1FD12}">
      <dgm:prSet/>
      <dgm:spPr/>
      <dgm:t>
        <a:bodyPr/>
        <a:lstStyle/>
        <a:p>
          <a:r>
            <a:rPr lang="en-US" dirty="0"/>
            <a:t>Link to ED</a:t>
          </a:r>
        </a:p>
      </dgm:t>
    </dgm:pt>
    <dgm:pt modelId="{6FA5799F-E840-1047-92DA-7FB4CCAAA19F}" type="parTrans" cxnId="{727943B1-0D16-6548-AA85-F72B7AC293CE}">
      <dgm:prSet/>
      <dgm:spPr/>
      <dgm:t>
        <a:bodyPr/>
        <a:lstStyle/>
        <a:p>
          <a:endParaRPr lang="en-US"/>
        </a:p>
      </dgm:t>
    </dgm:pt>
    <dgm:pt modelId="{23F2525E-C993-0349-B2CD-93DBFADCF0C1}" type="sibTrans" cxnId="{727943B1-0D16-6548-AA85-F72B7AC293CE}">
      <dgm:prSet/>
      <dgm:spPr/>
      <dgm:t>
        <a:bodyPr/>
        <a:lstStyle/>
        <a:p>
          <a:endParaRPr lang="en-US"/>
        </a:p>
      </dgm:t>
    </dgm:pt>
    <dgm:pt modelId="{3080CE8A-1144-DA4B-BAF6-00162976B1C8}">
      <dgm:prSet/>
      <dgm:spPr/>
      <dgm:t>
        <a:bodyPr/>
        <a:lstStyle/>
        <a:p>
          <a:r>
            <a:rPr lang="en-US" dirty="0"/>
            <a:t>Identify </a:t>
          </a:r>
          <a:r>
            <a:rPr lang="en-US" dirty="0" err="1"/>
            <a:t>ePCRs</a:t>
          </a:r>
          <a:r>
            <a:rPr lang="en-US" dirty="0"/>
            <a:t> likely to have an avoidable ED visit</a:t>
          </a:r>
        </a:p>
      </dgm:t>
    </dgm:pt>
    <dgm:pt modelId="{1459DA23-3273-7A46-81EA-780008C40A0D}" type="parTrans" cxnId="{E00EABA8-CD0B-2948-92CE-D002A187E691}">
      <dgm:prSet/>
      <dgm:spPr/>
      <dgm:t>
        <a:bodyPr/>
        <a:lstStyle/>
        <a:p>
          <a:endParaRPr lang="en-US"/>
        </a:p>
      </dgm:t>
    </dgm:pt>
    <dgm:pt modelId="{9966F622-F378-AC4A-8977-F275372921FD}" type="sibTrans" cxnId="{E00EABA8-CD0B-2948-92CE-D002A187E691}">
      <dgm:prSet/>
      <dgm:spPr/>
      <dgm:t>
        <a:bodyPr/>
        <a:lstStyle/>
        <a:p>
          <a:endParaRPr lang="en-US"/>
        </a:p>
      </dgm:t>
    </dgm:pt>
    <dgm:pt modelId="{72F385F2-99F8-B148-A2FF-735330CC1D0F}">
      <dgm:prSet/>
      <dgm:spPr/>
      <dgm:t>
        <a:bodyPr/>
        <a:lstStyle/>
        <a:p>
          <a:r>
            <a:rPr lang="en-US" dirty="0"/>
            <a:t>Analyze whether the guideline was accurate in identifying avoidable ED visits prior to ED arrival</a:t>
          </a:r>
        </a:p>
      </dgm:t>
    </dgm:pt>
    <dgm:pt modelId="{D503612B-7AE7-3B4D-9BDC-EE172EC7939B}" type="parTrans" cxnId="{6CFF1DFD-3462-CD4F-BCD2-37A81CDF2C7A}">
      <dgm:prSet/>
      <dgm:spPr/>
      <dgm:t>
        <a:bodyPr/>
        <a:lstStyle/>
        <a:p>
          <a:endParaRPr lang="en-US"/>
        </a:p>
      </dgm:t>
    </dgm:pt>
    <dgm:pt modelId="{98BBF24E-702C-084F-A5A9-549ACFB9DB77}" type="sibTrans" cxnId="{6CFF1DFD-3462-CD4F-BCD2-37A81CDF2C7A}">
      <dgm:prSet/>
      <dgm:spPr/>
      <dgm:t>
        <a:bodyPr/>
        <a:lstStyle/>
        <a:p>
          <a:endParaRPr lang="en-US"/>
        </a:p>
      </dgm:t>
    </dgm:pt>
    <dgm:pt modelId="{DDDEC901-4238-C943-9858-115962437CAD}" type="pres">
      <dgm:prSet presAssocID="{68E83423-DC52-8B48-86BF-97999041924C}" presName="rootnode" presStyleCnt="0">
        <dgm:presLayoutVars>
          <dgm:chMax/>
          <dgm:chPref/>
          <dgm:dir/>
          <dgm:animLvl val="lvl"/>
        </dgm:presLayoutVars>
      </dgm:prSet>
      <dgm:spPr/>
    </dgm:pt>
    <dgm:pt modelId="{5536A987-C734-2D44-AA76-1BAB60818293}" type="pres">
      <dgm:prSet presAssocID="{6CA58F76-D3D4-A148-964A-E57E54190F5C}" presName="composite" presStyleCnt="0"/>
      <dgm:spPr/>
    </dgm:pt>
    <dgm:pt modelId="{98130747-7C24-DA4D-8C2B-31BD13F2A14F}" type="pres">
      <dgm:prSet presAssocID="{6CA58F76-D3D4-A148-964A-E57E54190F5C}" presName="LShape" presStyleLbl="alignNode1" presStyleIdx="0" presStyleCnt="7"/>
      <dgm:spPr>
        <a:solidFill>
          <a:srgbClr val="FF9300"/>
        </a:solidFill>
        <a:ln>
          <a:solidFill>
            <a:srgbClr val="FF9300"/>
          </a:solidFill>
        </a:ln>
      </dgm:spPr>
    </dgm:pt>
    <dgm:pt modelId="{E902B798-2C90-514C-9104-45BCB393E9D9}" type="pres">
      <dgm:prSet presAssocID="{6CA58F76-D3D4-A148-964A-E57E54190F5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8BD0A29-31F7-7542-9E81-2BF1413F891A}" type="pres">
      <dgm:prSet presAssocID="{6CA58F76-D3D4-A148-964A-E57E54190F5C}" presName="Triangle" presStyleLbl="alignNode1" presStyleIdx="1" presStyleCnt="7"/>
      <dgm:spPr>
        <a:solidFill>
          <a:srgbClr val="FF9300"/>
        </a:solidFill>
        <a:ln>
          <a:solidFill>
            <a:srgbClr val="FF9300"/>
          </a:solidFill>
        </a:ln>
      </dgm:spPr>
    </dgm:pt>
    <dgm:pt modelId="{6987CE14-AF99-D14F-BA58-00742F62FDC8}" type="pres">
      <dgm:prSet presAssocID="{1EDB415F-C0FC-2D44-AAFE-60FD030D8682}" presName="sibTrans" presStyleCnt="0"/>
      <dgm:spPr/>
    </dgm:pt>
    <dgm:pt modelId="{42C16CC3-EE09-D342-ACDB-C99671335EA8}" type="pres">
      <dgm:prSet presAssocID="{1EDB415F-C0FC-2D44-AAFE-60FD030D8682}" presName="space" presStyleCnt="0"/>
      <dgm:spPr/>
    </dgm:pt>
    <dgm:pt modelId="{5A4E59A8-9C9C-8D42-89F5-5BC7628314F4}" type="pres">
      <dgm:prSet presAssocID="{F92620B4-B2E5-8D4B-83B4-A316B3A1FD12}" presName="composite" presStyleCnt="0"/>
      <dgm:spPr/>
    </dgm:pt>
    <dgm:pt modelId="{69560E42-332D-E540-B798-E0C48480892E}" type="pres">
      <dgm:prSet presAssocID="{F92620B4-B2E5-8D4B-83B4-A316B3A1FD12}" presName="LShape" presStyleLbl="alignNode1" presStyleIdx="2" presStyleCnt="7"/>
      <dgm:spPr>
        <a:solidFill>
          <a:srgbClr val="FF9300"/>
        </a:solidFill>
        <a:ln>
          <a:solidFill>
            <a:srgbClr val="FF9300"/>
          </a:solidFill>
        </a:ln>
      </dgm:spPr>
    </dgm:pt>
    <dgm:pt modelId="{97309577-79C7-5145-9A4A-5F1CA4E14805}" type="pres">
      <dgm:prSet presAssocID="{F92620B4-B2E5-8D4B-83B4-A316B3A1FD1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776E6D1-7F47-B24A-B00D-B775ADB0D352}" type="pres">
      <dgm:prSet presAssocID="{F92620B4-B2E5-8D4B-83B4-A316B3A1FD12}" presName="Triangle" presStyleLbl="alignNode1" presStyleIdx="3" presStyleCnt="7"/>
      <dgm:spPr>
        <a:solidFill>
          <a:srgbClr val="FF9300"/>
        </a:solidFill>
        <a:ln>
          <a:solidFill>
            <a:srgbClr val="FF9300"/>
          </a:solidFill>
        </a:ln>
      </dgm:spPr>
    </dgm:pt>
    <dgm:pt modelId="{8458A293-3B97-C94A-8AF3-845B8E747B75}" type="pres">
      <dgm:prSet presAssocID="{23F2525E-C993-0349-B2CD-93DBFADCF0C1}" presName="sibTrans" presStyleCnt="0"/>
      <dgm:spPr/>
    </dgm:pt>
    <dgm:pt modelId="{1DAB67BC-F8FC-B945-87DD-765A278AE48B}" type="pres">
      <dgm:prSet presAssocID="{23F2525E-C993-0349-B2CD-93DBFADCF0C1}" presName="space" presStyleCnt="0"/>
      <dgm:spPr/>
    </dgm:pt>
    <dgm:pt modelId="{C8810AB6-CCD8-C246-AED6-C1E9F3B36619}" type="pres">
      <dgm:prSet presAssocID="{3080CE8A-1144-DA4B-BAF6-00162976B1C8}" presName="composite" presStyleCnt="0"/>
      <dgm:spPr/>
    </dgm:pt>
    <dgm:pt modelId="{AC4AF3F7-904C-F849-8CAF-8EA1F299409C}" type="pres">
      <dgm:prSet presAssocID="{3080CE8A-1144-DA4B-BAF6-00162976B1C8}" presName="LShape" presStyleLbl="alignNode1" presStyleIdx="4" presStyleCnt="7"/>
      <dgm:spPr>
        <a:solidFill>
          <a:srgbClr val="FF9300"/>
        </a:solidFill>
        <a:ln>
          <a:solidFill>
            <a:srgbClr val="FF9300"/>
          </a:solidFill>
        </a:ln>
      </dgm:spPr>
    </dgm:pt>
    <dgm:pt modelId="{8B888A2E-418F-7E4F-AB23-3D1590656B22}" type="pres">
      <dgm:prSet presAssocID="{3080CE8A-1144-DA4B-BAF6-00162976B1C8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4AEE2D3-5B5B-F941-905A-1CF0DCE51C4E}" type="pres">
      <dgm:prSet presAssocID="{3080CE8A-1144-DA4B-BAF6-00162976B1C8}" presName="Triangle" presStyleLbl="alignNode1" presStyleIdx="5" presStyleCnt="7"/>
      <dgm:spPr>
        <a:solidFill>
          <a:srgbClr val="FF9300"/>
        </a:solidFill>
        <a:ln>
          <a:solidFill>
            <a:srgbClr val="FF9300"/>
          </a:solidFill>
        </a:ln>
      </dgm:spPr>
    </dgm:pt>
    <dgm:pt modelId="{A340781A-992E-6941-8577-F9CDDB3C565A}" type="pres">
      <dgm:prSet presAssocID="{9966F622-F378-AC4A-8977-F275372921FD}" presName="sibTrans" presStyleCnt="0"/>
      <dgm:spPr/>
    </dgm:pt>
    <dgm:pt modelId="{BE039AEB-CF5C-E64D-8913-E8D031233900}" type="pres">
      <dgm:prSet presAssocID="{9966F622-F378-AC4A-8977-F275372921FD}" presName="space" presStyleCnt="0"/>
      <dgm:spPr/>
    </dgm:pt>
    <dgm:pt modelId="{F5B339A0-7E5E-D044-A237-EC490079771E}" type="pres">
      <dgm:prSet presAssocID="{72F385F2-99F8-B148-A2FF-735330CC1D0F}" presName="composite" presStyleCnt="0"/>
      <dgm:spPr/>
    </dgm:pt>
    <dgm:pt modelId="{66933AFC-E776-4C43-99A0-D8417774C544}" type="pres">
      <dgm:prSet presAssocID="{72F385F2-99F8-B148-A2FF-735330CC1D0F}" presName="LShape" presStyleLbl="alignNode1" presStyleIdx="6" presStyleCnt="7"/>
      <dgm:spPr>
        <a:solidFill>
          <a:srgbClr val="FF9300"/>
        </a:solidFill>
        <a:ln>
          <a:solidFill>
            <a:srgbClr val="FF9300"/>
          </a:solidFill>
        </a:ln>
      </dgm:spPr>
    </dgm:pt>
    <dgm:pt modelId="{E32B3666-3FD8-B14F-B504-5B93786A0DB1}" type="pres">
      <dgm:prSet presAssocID="{72F385F2-99F8-B148-A2FF-735330CC1D0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3A73637-A46B-D84F-8801-5928732509D9}" type="presOf" srcId="{3080CE8A-1144-DA4B-BAF6-00162976B1C8}" destId="{8B888A2E-418F-7E4F-AB23-3D1590656B22}" srcOrd="0" destOrd="0" presId="urn:microsoft.com/office/officeart/2009/3/layout/StepUpProcess"/>
    <dgm:cxn modelId="{C241B098-6561-D44C-9E9B-04A03BDF4671}" srcId="{68E83423-DC52-8B48-86BF-97999041924C}" destId="{6CA58F76-D3D4-A148-964A-E57E54190F5C}" srcOrd="0" destOrd="0" parTransId="{539D1181-25A5-394C-B531-F0FAC1705CC8}" sibTransId="{1EDB415F-C0FC-2D44-AAFE-60FD030D8682}"/>
    <dgm:cxn modelId="{E00EABA8-CD0B-2948-92CE-D002A187E691}" srcId="{68E83423-DC52-8B48-86BF-97999041924C}" destId="{3080CE8A-1144-DA4B-BAF6-00162976B1C8}" srcOrd="2" destOrd="0" parTransId="{1459DA23-3273-7A46-81EA-780008C40A0D}" sibTransId="{9966F622-F378-AC4A-8977-F275372921FD}"/>
    <dgm:cxn modelId="{727943B1-0D16-6548-AA85-F72B7AC293CE}" srcId="{68E83423-DC52-8B48-86BF-97999041924C}" destId="{F92620B4-B2E5-8D4B-83B4-A316B3A1FD12}" srcOrd="1" destOrd="0" parTransId="{6FA5799F-E840-1047-92DA-7FB4CCAAA19F}" sibTransId="{23F2525E-C993-0349-B2CD-93DBFADCF0C1}"/>
    <dgm:cxn modelId="{7622E0CE-07A5-7444-B044-C8455BEA15C0}" type="presOf" srcId="{72F385F2-99F8-B148-A2FF-735330CC1D0F}" destId="{E32B3666-3FD8-B14F-B504-5B93786A0DB1}" srcOrd="0" destOrd="0" presId="urn:microsoft.com/office/officeart/2009/3/layout/StepUpProcess"/>
    <dgm:cxn modelId="{612490E9-156B-C14A-9FE5-E75972F81661}" type="presOf" srcId="{68E83423-DC52-8B48-86BF-97999041924C}" destId="{DDDEC901-4238-C943-9858-115962437CAD}" srcOrd="0" destOrd="0" presId="urn:microsoft.com/office/officeart/2009/3/layout/StepUpProcess"/>
    <dgm:cxn modelId="{B11E75EE-61C0-C446-88BB-651CBC58933A}" type="presOf" srcId="{F92620B4-B2E5-8D4B-83B4-A316B3A1FD12}" destId="{97309577-79C7-5145-9A4A-5F1CA4E14805}" srcOrd="0" destOrd="0" presId="urn:microsoft.com/office/officeart/2009/3/layout/StepUpProcess"/>
    <dgm:cxn modelId="{1135E9F9-3BCC-414A-9E8F-C89AD4DD5513}" type="presOf" srcId="{6CA58F76-D3D4-A148-964A-E57E54190F5C}" destId="{E902B798-2C90-514C-9104-45BCB393E9D9}" srcOrd="0" destOrd="0" presId="urn:microsoft.com/office/officeart/2009/3/layout/StepUpProcess"/>
    <dgm:cxn modelId="{6CFF1DFD-3462-CD4F-BCD2-37A81CDF2C7A}" srcId="{68E83423-DC52-8B48-86BF-97999041924C}" destId="{72F385F2-99F8-B148-A2FF-735330CC1D0F}" srcOrd="3" destOrd="0" parTransId="{D503612B-7AE7-3B4D-9BDC-EE172EC7939B}" sibTransId="{98BBF24E-702C-084F-A5A9-549ACFB9DB77}"/>
    <dgm:cxn modelId="{381A0385-0579-A04E-9960-25062F570810}" type="presParOf" srcId="{DDDEC901-4238-C943-9858-115962437CAD}" destId="{5536A987-C734-2D44-AA76-1BAB60818293}" srcOrd="0" destOrd="0" presId="urn:microsoft.com/office/officeart/2009/3/layout/StepUpProcess"/>
    <dgm:cxn modelId="{05769C95-DC3E-6640-8C9C-955FE41AA8B3}" type="presParOf" srcId="{5536A987-C734-2D44-AA76-1BAB60818293}" destId="{98130747-7C24-DA4D-8C2B-31BD13F2A14F}" srcOrd="0" destOrd="0" presId="urn:microsoft.com/office/officeart/2009/3/layout/StepUpProcess"/>
    <dgm:cxn modelId="{7F5791C0-81CF-2341-B760-4AB16A341BC6}" type="presParOf" srcId="{5536A987-C734-2D44-AA76-1BAB60818293}" destId="{E902B798-2C90-514C-9104-45BCB393E9D9}" srcOrd="1" destOrd="0" presId="urn:microsoft.com/office/officeart/2009/3/layout/StepUpProcess"/>
    <dgm:cxn modelId="{09BE99DF-3877-3145-8209-F1FD64866342}" type="presParOf" srcId="{5536A987-C734-2D44-AA76-1BAB60818293}" destId="{18BD0A29-31F7-7542-9E81-2BF1413F891A}" srcOrd="2" destOrd="0" presId="urn:microsoft.com/office/officeart/2009/3/layout/StepUpProcess"/>
    <dgm:cxn modelId="{E38EC3B5-828F-5B46-A7A1-5952DEE739A4}" type="presParOf" srcId="{DDDEC901-4238-C943-9858-115962437CAD}" destId="{6987CE14-AF99-D14F-BA58-00742F62FDC8}" srcOrd="1" destOrd="0" presId="urn:microsoft.com/office/officeart/2009/3/layout/StepUpProcess"/>
    <dgm:cxn modelId="{2F0DF055-DB74-FF43-9002-EA2126A9306B}" type="presParOf" srcId="{6987CE14-AF99-D14F-BA58-00742F62FDC8}" destId="{42C16CC3-EE09-D342-ACDB-C99671335EA8}" srcOrd="0" destOrd="0" presId="urn:microsoft.com/office/officeart/2009/3/layout/StepUpProcess"/>
    <dgm:cxn modelId="{EAB26C5A-A003-154A-98F2-D48819E711C5}" type="presParOf" srcId="{DDDEC901-4238-C943-9858-115962437CAD}" destId="{5A4E59A8-9C9C-8D42-89F5-5BC7628314F4}" srcOrd="2" destOrd="0" presId="urn:microsoft.com/office/officeart/2009/3/layout/StepUpProcess"/>
    <dgm:cxn modelId="{655D8006-288F-F64B-A1B3-BAC6E7090538}" type="presParOf" srcId="{5A4E59A8-9C9C-8D42-89F5-5BC7628314F4}" destId="{69560E42-332D-E540-B798-E0C48480892E}" srcOrd="0" destOrd="0" presId="urn:microsoft.com/office/officeart/2009/3/layout/StepUpProcess"/>
    <dgm:cxn modelId="{DA1B12E3-193D-A24C-AD2E-439B17A6CB6F}" type="presParOf" srcId="{5A4E59A8-9C9C-8D42-89F5-5BC7628314F4}" destId="{97309577-79C7-5145-9A4A-5F1CA4E14805}" srcOrd="1" destOrd="0" presId="urn:microsoft.com/office/officeart/2009/3/layout/StepUpProcess"/>
    <dgm:cxn modelId="{02BE2251-AF8E-6A4A-ACD5-27A37450FD8C}" type="presParOf" srcId="{5A4E59A8-9C9C-8D42-89F5-5BC7628314F4}" destId="{9776E6D1-7F47-B24A-B00D-B775ADB0D352}" srcOrd="2" destOrd="0" presId="urn:microsoft.com/office/officeart/2009/3/layout/StepUpProcess"/>
    <dgm:cxn modelId="{829A5578-188E-034F-8DA6-48F5AFC41F46}" type="presParOf" srcId="{DDDEC901-4238-C943-9858-115962437CAD}" destId="{8458A293-3B97-C94A-8AF3-845B8E747B75}" srcOrd="3" destOrd="0" presId="urn:microsoft.com/office/officeart/2009/3/layout/StepUpProcess"/>
    <dgm:cxn modelId="{F5681FDB-EADD-6B45-9A6D-A305D61DBC27}" type="presParOf" srcId="{8458A293-3B97-C94A-8AF3-845B8E747B75}" destId="{1DAB67BC-F8FC-B945-87DD-765A278AE48B}" srcOrd="0" destOrd="0" presId="urn:microsoft.com/office/officeart/2009/3/layout/StepUpProcess"/>
    <dgm:cxn modelId="{7761EFED-7649-4A42-A4F8-FF344935BD61}" type="presParOf" srcId="{DDDEC901-4238-C943-9858-115962437CAD}" destId="{C8810AB6-CCD8-C246-AED6-C1E9F3B36619}" srcOrd="4" destOrd="0" presId="urn:microsoft.com/office/officeart/2009/3/layout/StepUpProcess"/>
    <dgm:cxn modelId="{5ACB3414-8F25-0C45-A956-922898EDDA79}" type="presParOf" srcId="{C8810AB6-CCD8-C246-AED6-C1E9F3B36619}" destId="{AC4AF3F7-904C-F849-8CAF-8EA1F299409C}" srcOrd="0" destOrd="0" presId="urn:microsoft.com/office/officeart/2009/3/layout/StepUpProcess"/>
    <dgm:cxn modelId="{1E0DF55D-3B35-6248-BE0F-C16616787BC3}" type="presParOf" srcId="{C8810AB6-CCD8-C246-AED6-C1E9F3B36619}" destId="{8B888A2E-418F-7E4F-AB23-3D1590656B22}" srcOrd="1" destOrd="0" presId="urn:microsoft.com/office/officeart/2009/3/layout/StepUpProcess"/>
    <dgm:cxn modelId="{8BED833B-2456-A544-85AD-96623FC8523F}" type="presParOf" srcId="{C8810AB6-CCD8-C246-AED6-C1E9F3B36619}" destId="{94AEE2D3-5B5B-F941-905A-1CF0DCE51C4E}" srcOrd="2" destOrd="0" presId="urn:microsoft.com/office/officeart/2009/3/layout/StepUpProcess"/>
    <dgm:cxn modelId="{8B02FCB9-E61B-3141-A38D-18D37740E5BF}" type="presParOf" srcId="{DDDEC901-4238-C943-9858-115962437CAD}" destId="{A340781A-992E-6941-8577-F9CDDB3C565A}" srcOrd="5" destOrd="0" presId="urn:microsoft.com/office/officeart/2009/3/layout/StepUpProcess"/>
    <dgm:cxn modelId="{C72A0FB3-ACE0-EE4F-ACFF-BA2798A4C4C5}" type="presParOf" srcId="{A340781A-992E-6941-8577-F9CDDB3C565A}" destId="{BE039AEB-CF5C-E64D-8913-E8D031233900}" srcOrd="0" destOrd="0" presId="urn:microsoft.com/office/officeart/2009/3/layout/StepUpProcess"/>
    <dgm:cxn modelId="{54B10A83-F5FA-EC44-9FDF-C427646D0794}" type="presParOf" srcId="{DDDEC901-4238-C943-9858-115962437CAD}" destId="{F5B339A0-7E5E-D044-A237-EC490079771E}" srcOrd="6" destOrd="0" presId="urn:microsoft.com/office/officeart/2009/3/layout/StepUpProcess"/>
    <dgm:cxn modelId="{114C4091-8B07-8C44-87D0-DAEC4E0DA794}" type="presParOf" srcId="{F5B339A0-7E5E-D044-A237-EC490079771E}" destId="{66933AFC-E776-4C43-99A0-D8417774C544}" srcOrd="0" destOrd="0" presId="urn:microsoft.com/office/officeart/2009/3/layout/StepUpProcess"/>
    <dgm:cxn modelId="{E63FD5DC-6157-FF4D-A096-A22E5D9D409C}" type="presParOf" srcId="{F5B339A0-7E5E-D044-A237-EC490079771E}" destId="{E32B3666-3FD8-B14F-B504-5B93786A0DB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5C97C-FDEF-4340-BB90-7ADE23F97637}">
      <dsp:nvSpPr>
        <dsp:cNvPr id="0" name=""/>
        <dsp:cNvSpPr/>
      </dsp:nvSpPr>
      <dsp:spPr>
        <a:xfrm>
          <a:off x="78810" y="3129"/>
          <a:ext cx="3311797" cy="1324719"/>
        </a:xfrm>
        <a:prstGeom prst="chevron">
          <a:avLst/>
        </a:prstGeom>
        <a:solidFill>
          <a:srgbClr val="0070C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ED Charts</a:t>
          </a:r>
        </a:p>
      </dsp:txBody>
      <dsp:txXfrm>
        <a:off x="741170" y="3129"/>
        <a:ext cx="1987078" cy="1324719"/>
      </dsp:txXfrm>
    </dsp:sp>
    <dsp:sp modelId="{8601992F-5118-E044-A817-22D243F8EA34}">
      <dsp:nvSpPr>
        <dsp:cNvPr id="0" name=""/>
        <dsp:cNvSpPr/>
      </dsp:nvSpPr>
      <dsp:spPr>
        <a:xfrm>
          <a:off x="2960074" y="115730"/>
          <a:ext cx="2748792" cy="1099516"/>
        </a:xfrm>
        <a:prstGeom prst="chevron">
          <a:avLst/>
        </a:prstGeom>
        <a:solidFill>
          <a:srgbClr val="76D6FF"/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EDAC criteria into ED charts administrative data</a:t>
          </a:r>
        </a:p>
      </dsp:txBody>
      <dsp:txXfrm>
        <a:off x="3509832" y="115730"/>
        <a:ext cx="1649276" cy="1099516"/>
      </dsp:txXfrm>
    </dsp:sp>
    <dsp:sp modelId="{FD34B45F-BE2E-254D-9F1D-0DCD193298DB}">
      <dsp:nvSpPr>
        <dsp:cNvPr id="0" name=""/>
        <dsp:cNvSpPr/>
      </dsp:nvSpPr>
      <dsp:spPr>
        <a:xfrm>
          <a:off x="5324035" y="115730"/>
          <a:ext cx="2748792" cy="1099516"/>
        </a:xfrm>
        <a:prstGeom prst="chevron">
          <a:avLst/>
        </a:prstGeom>
        <a:solidFill>
          <a:srgbClr val="76D6FF"/>
        </a:solidFill>
        <a:ln w="34925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Randomly selected 160 (equal from each class)</a:t>
          </a:r>
        </a:p>
      </dsp:txBody>
      <dsp:txXfrm>
        <a:off x="5873793" y="115730"/>
        <a:ext cx="1649276" cy="1099516"/>
      </dsp:txXfrm>
    </dsp:sp>
    <dsp:sp modelId="{054159D5-28A7-3F40-A592-5C084A7BE1FB}">
      <dsp:nvSpPr>
        <dsp:cNvPr id="0" name=""/>
        <dsp:cNvSpPr/>
      </dsp:nvSpPr>
      <dsp:spPr>
        <a:xfrm>
          <a:off x="7687997" y="115730"/>
          <a:ext cx="2748792" cy="1099516"/>
        </a:xfrm>
        <a:prstGeom prst="chevron">
          <a:avLst/>
        </a:prstGeom>
        <a:solidFill>
          <a:srgbClr val="76D6FF"/>
        </a:solidFill>
        <a:ln w="34925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Each visit randomly assigned to SJHH physicians</a:t>
          </a:r>
        </a:p>
      </dsp:txBody>
      <dsp:txXfrm>
        <a:off x="8237755" y="115730"/>
        <a:ext cx="1649276" cy="1099516"/>
      </dsp:txXfrm>
    </dsp:sp>
    <dsp:sp modelId="{5B51CBC5-1701-E14B-8C6B-F7047DE3EC6F}">
      <dsp:nvSpPr>
        <dsp:cNvPr id="0" name=""/>
        <dsp:cNvSpPr/>
      </dsp:nvSpPr>
      <dsp:spPr>
        <a:xfrm>
          <a:off x="78810" y="1513309"/>
          <a:ext cx="3311797" cy="1324719"/>
        </a:xfrm>
        <a:prstGeom prst="chevron">
          <a:avLst/>
        </a:prstGeom>
        <a:solidFill>
          <a:srgbClr val="0070C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SJHH Physicians</a:t>
          </a:r>
        </a:p>
      </dsp:txBody>
      <dsp:txXfrm>
        <a:off x="741170" y="1513309"/>
        <a:ext cx="1987078" cy="1324719"/>
      </dsp:txXfrm>
    </dsp:sp>
    <dsp:sp modelId="{73F2D44A-0A38-114F-A792-0FBA3243FB3E}">
      <dsp:nvSpPr>
        <dsp:cNvPr id="0" name=""/>
        <dsp:cNvSpPr/>
      </dsp:nvSpPr>
      <dsp:spPr>
        <a:xfrm>
          <a:off x="2960074" y="1625910"/>
          <a:ext cx="2748792" cy="1099516"/>
        </a:xfrm>
        <a:prstGeom prst="chevron">
          <a:avLst/>
        </a:prstGeom>
        <a:solidFill>
          <a:srgbClr val="FFD579"/>
        </a:solidFill>
        <a:ln w="34925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Review entire chart independently</a:t>
          </a:r>
        </a:p>
      </dsp:txBody>
      <dsp:txXfrm>
        <a:off x="3509832" y="1625910"/>
        <a:ext cx="1649276" cy="1099516"/>
      </dsp:txXfrm>
    </dsp:sp>
    <dsp:sp modelId="{7B3275A9-6378-5F43-8E84-50A34946E179}">
      <dsp:nvSpPr>
        <dsp:cNvPr id="0" name=""/>
        <dsp:cNvSpPr/>
      </dsp:nvSpPr>
      <dsp:spPr>
        <a:xfrm>
          <a:off x="5324035" y="1625910"/>
          <a:ext cx="2748792" cy="1099516"/>
        </a:xfrm>
        <a:prstGeom prst="chevron">
          <a:avLst/>
        </a:prstGeom>
        <a:solidFill>
          <a:srgbClr val="FFD579"/>
        </a:solidFill>
        <a:ln w="34925" cap="flat" cmpd="sng" algn="in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Answer: could this visit have been completed in non-ED </a:t>
          </a:r>
          <a:r>
            <a:rPr lang="en-US" sz="1700" kern="1200" dirty="0" err="1"/>
            <a:t>centre</a:t>
          </a:r>
          <a:r>
            <a:rPr lang="en-US" sz="1700" kern="1200" dirty="0"/>
            <a:t>?</a:t>
          </a:r>
        </a:p>
      </dsp:txBody>
      <dsp:txXfrm>
        <a:off x="5873793" y="1625910"/>
        <a:ext cx="1649276" cy="1099516"/>
      </dsp:txXfrm>
    </dsp:sp>
    <dsp:sp modelId="{0EF206EB-57A1-004B-8923-818DB2A1CC86}">
      <dsp:nvSpPr>
        <dsp:cNvPr id="0" name=""/>
        <dsp:cNvSpPr/>
      </dsp:nvSpPr>
      <dsp:spPr>
        <a:xfrm>
          <a:off x="78810" y="3023489"/>
          <a:ext cx="3311797" cy="1324719"/>
        </a:xfrm>
        <a:prstGeom prst="chevron">
          <a:avLst/>
        </a:prstGeom>
        <a:solidFill>
          <a:srgbClr val="0070C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Researchers</a:t>
          </a:r>
        </a:p>
      </dsp:txBody>
      <dsp:txXfrm>
        <a:off x="741170" y="3023489"/>
        <a:ext cx="1987078" cy="1324719"/>
      </dsp:txXfrm>
    </dsp:sp>
    <dsp:sp modelId="{25B1F8E5-4D14-3048-A080-B43A28E96497}">
      <dsp:nvSpPr>
        <dsp:cNvPr id="0" name=""/>
        <dsp:cNvSpPr/>
      </dsp:nvSpPr>
      <dsp:spPr>
        <a:xfrm>
          <a:off x="2960074" y="3136090"/>
          <a:ext cx="2748792" cy="1099516"/>
        </a:xfrm>
        <a:prstGeom prst="chevron">
          <a:avLst/>
        </a:prstGeom>
        <a:solidFill>
          <a:srgbClr val="92D050">
            <a:alpha val="90000"/>
          </a:srgb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 analysis</a:t>
          </a:r>
        </a:p>
      </dsp:txBody>
      <dsp:txXfrm>
        <a:off x="3509832" y="3136090"/>
        <a:ext cx="1649276" cy="1099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9BBAB-B8E2-634C-89A4-1A5D8E0737B3}">
      <dsp:nvSpPr>
        <dsp:cNvPr id="0" name=""/>
        <dsp:cNvSpPr/>
      </dsp:nvSpPr>
      <dsp:spPr>
        <a:xfrm rot="5400000">
          <a:off x="1263025" y="1238586"/>
          <a:ext cx="831473" cy="1383553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787A73-3E3B-2A4A-963D-4FD2902C53C7}">
      <dsp:nvSpPr>
        <dsp:cNvPr id="0" name=""/>
        <dsp:cNvSpPr/>
      </dsp:nvSpPr>
      <dsp:spPr>
        <a:xfrm>
          <a:off x="1124231" y="1651971"/>
          <a:ext cx="1249079" cy="109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 Data</a:t>
          </a:r>
        </a:p>
      </dsp:txBody>
      <dsp:txXfrm>
        <a:off x="1124231" y="1651971"/>
        <a:ext cx="1249079" cy="1094891"/>
      </dsp:txXfrm>
    </dsp:sp>
    <dsp:sp modelId="{0DEA5FF7-9E22-A64D-BDCB-503FF8121A19}">
      <dsp:nvSpPr>
        <dsp:cNvPr id="0" name=""/>
        <dsp:cNvSpPr/>
      </dsp:nvSpPr>
      <dsp:spPr>
        <a:xfrm>
          <a:off x="2137635" y="1136728"/>
          <a:ext cx="235675" cy="235675"/>
        </a:xfrm>
        <a:prstGeom prst="triangle">
          <a:avLst>
            <a:gd name="adj" fmla="val 100000"/>
          </a:avLst>
        </a:prstGeom>
        <a:solidFill>
          <a:srgbClr val="0070C0"/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D34788-2942-9B41-9191-306A9DFC7025}">
      <dsp:nvSpPr>
        <dsp:cNvPr id="0" name=""/>
        <dsp:cNvSpPr/>
      </dsp:nvSpPr>
      <dsp:spPr>
        <a:xfrm rot="5400000">
          <a:off x="2792142" y="860205"/>
          <a:ext cx="831473" cy="1383553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C6AB8F-8656-9D4A-A92D-1A1CBE9E63C6}">
      <dsp:nvSpPr>
        <dsp:cNvPr id="0" name=""/>
        <dsp:cNvSpPr/>
      </dsp:nvSpPr>
      <dsp:spPr>
        <a:xfrm>
          <a:off x="2653348" y="1273589"/>
          <a:ext cx="1249079" cy="109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Link to </a:t>
          </a:r>
          <a:r>
            <a:rPr lang="en-US" sz="1400" kern="1200" dirty="0" err="1"/>
            <a:t>ePCR</a:t>
          </a:r>
          <a:endParaRPr lang="en-US" sz="1400" kern="1200" dirty="0"/>
        </a:p>
      </dsp:txBody>
      <dsp:txXfrm>
        <a:off x="2653348" y="1273589"/>
        <a:ext cx="1249079" cy="1094891"/>
      </dsp:txXfrm>
    </dsp:sp>
    <dsp:sp modelId="{DE6EBEF3-868D-8842-B06A-D98AE706E227}">
      <dsp:nvSpPr>
        <dsp:cNvPr id="0" name=""/>
        <dsp:cNvSpPr/>
      </dsp:nvSpPr>
      <dsp:spPr>
        <a:xfrm>
          <a:off x="3666753" y="758346"/>
          <a:ext cx="235675" cy="235675"/>
        </a:xfrm>
        <a:prstGeom prst="triangle">
          <a:avLst>
            <a:gd name="adj" fmla="val 100000"/>
          </a:avLst>
        </a:prstGeom>
        <a:solidFill>
          <a:srgbClr val="0070C0"/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273A6-CE1D-1646-8BF9-3CF503436C4E}">
      <dsp:nvSpPr>
        <dsp:cNvPr id="0" name=""/>
        <dsp:cNvSpPr/>
      </dsp:nvSpPr>
      <dsp:spPr>
        <a:xfrm rot="5400000">
          <a:off x="4321259" y="481823"/>
          <a:ext cx="831473" cy="1383553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6743E0-5365-2444-A1F7-A719AF295AF9}">
      <dsp:nvSpPr>
        <dsp:cNvPr id="0" name=""/>
        <dsp:cNvSpPr/>
      </dsp:nvSpPr>
      <dsp:spPr>
        <a:xfrm>
          <a:off x="4182466" y="895207"/>
          <a:ext cx="1249079" cy="109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Identify avoidable ED Visits</a:t>
          </a:r>
        </a:p>
      </dsp:txBody>
      <dsp:txXfrm>
        <a:off x="4182466" y="895207"/>
        <a:ext cx="1249079" cy="1094891"/>
      </dsp:txXfrm>
    </dsp:sp>
    <dsp:sp modelId="{BDD3BAF2-31F6-4349-91D6-EFEE8E59F876}">
      <dsp:nvSpPr>
        <dsp:cNvPr id="0" name=""/>
        <dsp:cNvSpPr/>
      </dsp:nvSpPr>
      <dsp:spPr>
        <a:xfrm>
          <a:off x="5195870" y="379964"/>
          <a:ext cx="235675" cy="235675"/>
        </a:xfrm>
        <a:prstGeom prst="triangle">
          <a:avLst>
            <a:gd name="adj" fmla="val 100000"/>
          </a:avLst>
        </a:prstGeom>
        <a:solidFill>
          <a:srgbClr val="0070C0"/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CBF420-3B15-8B47-87A7-BAF311829DF1}">
      <dsp:nvSpPr>
        <dsp:cNvPr id="0" name=""/>
        <dsp:cNvSpPr/>
      </dsp:nvSpPr>
      <dsp:spPr>
        <a:xfrm rot="5400000">
          <a:off x="5850377" y="103442"/>
          <a:ext cx="831473" cy="1383553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6D2795-D4B1-B24A-AC83-A4D9742C0928}">
      <dsp:nvSpPr>
        <dsp:cNvPr id="0" name=""/>
        <dsp:cNvSpPr/>
      </dsp:nvSpPr>
      <dsp:spPr>
        <a:xfrm>
          <a:off x="5711583" y="516826"/>
          <a:ext cx="1249079" cy="109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Identify Paramedic Encounters before Transport</a:t>
          </a:r>
        </a:p>
      </dsp:txBody>
      <dsp:txXfrm>
        <a:off x="5711583" y="516826"/>
        <a:ext cx="1249079" cy="1094891"/>
      </dsp:txXfrm>
    </dsp:sp>
    <dsp:sp modelId="{2B0785B5-168F-774D-9722-EFC4B3FB3D9D}">
      <dsp:nvSpPr>
        <dsp:cNvPr id="0" name=""/>
        <dsp:cNvSpPr/>
      </dsp:nvSpPr>
      <dsp:spPr>
        <a:xfrm>
          <a:off x="6724987" y="1583"/>
          <a:ext cx="235675" cy="235675"/>
        </a:xfrm>
        <a:prstGeom prst="triangle">
          <a:avLst>
            <a:gd name="adj" fmla="val 100000"/>
          </a:avLst>
        </a:prstGeom>
        <a:solidFill>
          <a:srgbClr val="0070C0"/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A4624E-3491-D348-BE19-5082A811E136}">
      <dsp:nvSpPr>
        <dsp:cNvPr id="0" name=""/>
        <dsp:cNvSpPr/>
      </dsp:nvSpPr>
      <dsp:spPr>
        <a:xfrm rot="5400000">
          <a:off x="7379494" y="-274939"/>
          <a:ext cx="831473" cy="1383553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34925" cap="flat" cmpd="sng" algn="in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C6DDBD-ED33-B84E-914D-A6876FC17CC2}">
      <dsp:nvSpPr>
        <dsp:cNvPr id="0" name=""/>
        <dsp:cNvSpPr/>
      </dsp:nvSpPr>
      <dsp:spPr>
        <a:xfrm>
          <a:off x="7240701" y="138444"/>
          <a:ext cx="1249079" cy="109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Analyze clinical and non-clinical factors, prediction models</a:t>
          </a:r>
        </a:p>
      </dsp:txBody>
      <dsp:txXfrm>
        <a:off x="7240701" y="138444"/>
        <a:ext cx="1249079" cy="1094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30747-7C24-DA4D-8C2B-31BD13F2A14F}">
      <dsp:nvSpPr>
        <dsp:cNvPr id="0" name=""/>
        <dsp:cNvSpPr/>
      </dsp:nvSpPr>
      <dsp:spPr>
        <a:xfrm rot="5400000">
          <a:off x="1567263" y="1052920"/>
          <a:ext cx="1018135" cy="1694154"/>
        </a:xfrm>
        <a:prstGeom prst="corner">
          <a:avLst>
            <a:gd name="adj1" fmla="val 16120"/>
            <a:gd name="adj2" fmla="val 16110"/>
          </a:avLst>
        </a:prstGeom>
        <a:solidFill>
          <a:srgbClr val="FF9300"/>
        </a:solidFill>
        <a:ln w="34925" cap="flat" cmpd="sng" algn="in">
          <a:solidFill>
            <a:srgbClr val="FF9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02B798-2C90-514C-9104-45BCB393E9D9}">
      <dsp:nvSpPr>
        <dsp:cNvPr id="0" name=""/>
        <dsp:cNvSpPr/>
      </dsp:nvSpPr>
      <dsp:spPr>
        <a:xfrm>
          <a:off x="1397311" y="1559107"/>
          <a:ext cx="1529492" cy="134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new set of </a:t>
          </a:r>
          <a:r>
            <a:rPr lang="en-US" sz="1400" kern="1200" dirty="0" err="1"/>
            <a:t>ePCRs</a:t>
          </a:r>
          <a:r>
            <a:rPr lang="en-US" sz="1400" kern="1200" dirty="0"/>
            <a:t>, use guideline to identify patients</a:t>
          </a:r>
        </a:p>
      </dsp:txBody>
      <dsp:txXfrm>
        <a:off x="1397311" y="1559107"/>
        <a:ext cx="1529492" cy="1340689"/>
      </dsp:txXfrm>
    </dsp:sp>
    <dsp:sp modelId="{18BD0A29-31F7-7542-9E81-2BF1413F891A}">
      <dsp:nvSpPr>
        <dsp:cNvPr id="0" name=""/>
        <dsp:cNvSpPr/>
      </dsp:nvSpPr>
      <dsp:spPr>
        <a:xfrm>
          <a:off x="2638219" y="928195"/>
          <a:ext cx="288583" cy="288583"/>
        </a:xfrm>
        <a:prstGeom prst="triangle">
          <a:avLst>
            <a:gd name="adj" fmla="val 100000"/>
          </a:avLst>
        </a:prstGeom>
        <a:solidFill>
          <a:srgbClr val="FF9300"/>
        </a:solidFill>
        <a:ln w="34925" cap="flat" cmpd="sng" algn="in">
          <a:solidFill>
            <a:srgbClr val="FF9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560E42-332D-E540-B798-E0C48480892E}">
      <dsp:nvSpPr>
        <dsp:cNvPr id="0" name=""/>
        <dsp:cNvSpPr/>
      </dsp:nvSpPr>
      <dsp:spPr>
        <a:xfrm rot="5400000">
          <a:off x="3439660" y="589594"/>
          <a:ext cx="1018135" cy="1694154"/>
        </a:xfrm>
        <a:prstGeom prst="corner">
          <a:avLst>
            <a:gd name="adj1" fmla="val 16120"/>
            <a:gd name="adj2" fmla="val 16110"/>
          </a:avLst>
        </a:prstGeom>
        <a:solidFill>
          <a:srgbClr val="FF9300"/>
        </a:solidFill>
        <a:ln w="34925" cap="flat" cmpd="sng" algn="in">
          <a:solidFill>
            <a:srgbClr val="FF9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309577-79C7-5145-9A4A-5F1CA4E14805}">
      <dsp:nvSpPr>
        <dsp:cNvPr id="0" name=""/>
        <dsp:cNvSpPr/>
      </dsp:nvSpPr>
      <dsp:spPr>
        <a:xfrm>
          <a:off x="3269708" y="1095781"/>
          <a:ext cx="1529492" cy="134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Link to ED</a:t>
          </a:r>
        </a:p>
      </dsp:txBody>
      <dsp:txXfrm>
        <a:off x="3269708" y="1095781"/>
        <a:ext cx="1529492" cy="1340689"/>
      </dsp:txXfrm>
    </dsp:sp>
    <dsp:sp modelId="{9776E6D1-7F47-B24A-B00D-B775ADB0D352}">
      <dsp:nvSpPr>
        <dsp:cNvPr id="0" name=""/>
        <dsp:cNvSpPr/>
      </dsp:nvSpPr>
      <dsp:spPr>
        <a:xfrm>
          <a:off x="4510616" y="464868"/>
          <a:ext cx="288583" cy="288583"/>
        </a:xfrm>
        <a:prstGeom prst="triangle">
          <a:avLst>
            <a:gd name="adj" fmla="val 100000"/>
          </a:avLst>
        </a:prstGeom>
        <a:solidFill>
          <a:srgbClr val="FF9300"/>
        </a:solidFill>
        <a:ln w="34925" cap="flat" cmpd="sng" algn="in">
          <a:solidFill>
            <a:srgbClr val="FF9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4AF3F7-904C-F849-8CAF-8EA1F299409C}">
      <dsp:nvSpPr>
        <dsp:cNvPr id="0" name=""/>
        <dsp:cNvSpPr/>
      </dsp:nvSpPr>
      <dsp:spPr>
        <a:xfrm rot="5400000">
          <a:off x="5312057" y="126267"/>
          <a:ext cx="1018135" cy="1694154"/>
        </a:xfrm>
        <a:prstGeom prst="corner">
          <a:avLst>
            <a:gd name="adj1" fmla="val 16120"/>
            <a:gd name="adj2" fmla="val 16110"/>
          </a:avLst>
        </a:prstGeom>
        <a:solidFill>
          <a:srgbClr val="FF9300"/>
        </a:solidFill>
        <a:ln w="34925" cap="flat" cmpd="sng" algn="in">
          <a:solidFill>
            <a:srgbClr val="FF9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888A2E-418F-7E4F-AB23-3D1590656B22}">
      <dsp:nvSpPr>
        <dsp:cNvPr id="0" name=""/>
        <dsp:cNvSpPr/>
      </dsp:nvSpPr>
      <dsp:spPr>
        <a:xfrm>
          <a:off x="5142105" y="632454"/>
          <a:ext cx="1529492" cy="134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Identify </a:t>
          </a:r>
          <a:r>
            <a:rPr lang="en-US" sz="1400" kern="1200" dirty="0" err="1"/>
            <a:t>ePCRs</a:t>
          </a:r>
          <a:r>
            <a:rPr lang="en-US" sz="1400" kern="1200" dirty="0"/>
            <a:t> likely to have an avoidable ED visit</a:t>
          </a:r>
        </a:p>
      </dsp:txBody>
      <dsp:txXfrm>
        <a:off x="5142105" y="632454"/>
        <a:ext cx="1529492" cy="1340689"/>
      </dsp:txXfrm>
    </dsp:sp>
    <dsp:sp modelId="{94AEE2D3-5B5B-F941-905A-1CF0DCE51C4E}">
      <dsp:nvSpPr>
        <dsp:cNvPr id="0" name=""/>
        <dsp:cNvSpPr/>
      </dsp:nvSpPr>
      <dsp:spPr>
        <a:xfrm>
          <a:off x="6383013" y="1542"/>
          <a:ext cx="288583" cy="288583"/>
        </a:xfrm>
        <a:prstGeom prst="triangle">
          <a:avLst>
            <a:gd name="adj" fmla="val 100000"/>
          </a:avLst>
        </a:prstGeom>
        <a:solidFill>
          <a:srgbClr val="FF9300"/>
        </a:solidFill>
        <a:ln w="34925" cap="flat" cmpd="sng" algn="in">
          <a:solidFill>
            <a:srgbClr val="FF9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933AFC-E776-4C43-99A0-D8417774C544}">
      <dsp:nvSpPr>
        <dsp:cNvPr id="0" name=""/>
        <dsp:cNvSpPr/>
      </dsp:nvSpPr>
      <dsp:spPr>
        <a:xfrm rot="5400000">
          <a:off x="7184454" y="-337058"/>
          <a:ext cx="1018135" cy="1694154"/>
        </a:xfrm>
        <a:prstGeom prst="corner">
          <a:avLst>
            <a:gd name="adj1" fmla="val 16120"/>
            <a:gd name="adj2" fmla="val 16110"/>
          </a:avLst>
        </a:prstGeom>
        <a:solidFill>
          <a:srgbClr val="FF9300"/>
        </a:solidFill>
        <a:ln w="34925" cap="flat" cmpd="sng" algn="in">
          <a:solidFill>
            <a:srgbClr val="FF9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2B3666-3FD8-B14F-B504-5B93786A0DB1}">
      <dsp:nvSpPr>
        <dsp:cNvPr id="0" name=""/>
        <dsp:cNvSpPr/>
      </dsp:nvSpPr>
      <dsp:spPr>
        <a:xfrm>
          <a:off x="7014502" y="169128"/>
          <a:ext cx="1529492" cy="134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Analyze whether the guideline was accurate in identifying avoidable ED visits prior to ED arrival</a:t>
          </a:r>
        </a:p>
      </dsp:txBody>
      <dsp:txXfrm>
        <a:off x="7014502" y="169128"/>
        <a:ext cx="1529492" cy="1340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65337-148B-E44E-A717-02851835C9A6}" type="datetimeFigureOut">
              <a:rPr lang="en-US" smtClean="0"/>
              <a:t>9/20/24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C30C4-9B51-EE42-A5B7-9DA38E74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4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C30C4-9B51-EE42-A5B7-9DA38E747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45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C30C4-9B51-EE42-A5B7-9DA38E7477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2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C30C4-9B51-EE42-A5B7-9DA38E7477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33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C30C4-9B51-EE42-A5B7-9DA38E7477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77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C30C4-9B51-EE42-A5B7-9DA38E7477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77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C30C4-9B51-EE42-A5B7-9DA38E7477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39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C30C4-9B51-EE42-A5B7-9DA38E7477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3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C30C4-9B51-EE42-A5B7-9DA38E747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7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C30C4-9B51-EE42-A5B7-9DA38E747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2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C30C4-9B51-EE42-A5B7-9DA38E7477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2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C30C4-9B51-EE42-A5B7-9DA38E747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2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C30C4-9B51-EE42-A5B7-9DA38E7477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93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C30C4-9B51-EE42-A5B7-9DA38E747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8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C30C4-9B51-EE42-A5B7-9DA38E7477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51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C30C4-9B51-EE42-A5B7-9DA38E7477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0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11045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1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7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5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3975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3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7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4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7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59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326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444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chart" Target="../charts/chart2.xml"/><Relationship Id="rId4" Type="http://schemas.openxmlformats.org/officeDocument/2006/relationships/image" Target="../media/image3.png"/><Relationship Id="rId9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trumr@mcmaster.c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D160-F209-B430-9830-55D5D51BC7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Beyond the Ed</a:t>
            </a:r>
            <a:br>
              <a:rPr lang="en-US" dirty="0"/>
            </a:br>
            <a:r>
              <a:rPr lang="en-US" sz="4800" cap="none" dirty="0"/>
              <a:t>Building Research Support for Paramedic Alternatives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89FA2-75DE-5E8F-8E19-6AE02ABC4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3" y="4223908"/>
            <a:ext cx="6831673" cy="15747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Ryan Strum, PhD ACP</a:t>
            </a:r>
          </a:p>
          <a:p>
            <a:r>
              <a:rPr lang="en-US" sz="2100" dirty="0"/>
              <a:t>Assistant Professor, Dept. of Health Research Methods, Evidence and Impact, McMaster University</a:t>
            </a:r>
          </a:p>
          <a:p>
            <a:endParaRPr lang="en-US" dirty="0"/>
          </a:p>
          <a:p>
            <a:r>
              <a:rPr lang="en-US" dirty="0"/>
              <a:t>CPER Journal Club – September 19, 2024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2B941-755B-D8DA-3E60-58C67F14A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2" y="5912166"/>
            <a:ext cx="2920651" cy="713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D94783-7C7F-6C3F-463C-C87A9C30E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876" y="523564"/>
            <a:ext cx="1295400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94F46-5994-33B3-E943-39AD3F8B7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999" y="4092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B41DF1F-3E4B-88BE-C081-EF0D24E17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C0800F-6D88-D337-A6BC-7DF016070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5ABDA-38FD-EC52-2A67-6B850ED1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Change</a:t>
            </a:r>
            <a:br>
              <a:rPr lang="en-US" dirty="0"/>
            </a:br>
            <a:r>
              <a:rPr lang="en-US" dirty="0"/>
              <a:t>New Care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7EB06-652E-AC1D-EFF8-0B7F6FA7D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708400" cy="3581400"/>
          </a:xfrm>
        </p:spPr>
        <p:txBody>
          <a:bodyPr/>
          <a:lstStyle/>
          <a:p>
            <a:r>
              <a:rPr lang="en-US" dirty="0"/>
              <a:t>September 2019 – 5 years later</a:t>
            </a:r>
          </a:p>
          <a:p>
            <a:r>
              <a:rPr lang="en-US" dirty="0"/>
              <a:t>Progress in some cohorts, but not in non-emergent patients</a:t>
            </a:r>
          </a:p>
          <a:p>
            <a:pPr lvl="1"/>
            <a:r>
              <a:rPr lang="en-US" dirty="0"/>
              <a:t>Why?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201138-475A-2CC8-D7ED-AA14D01D2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102" y="4657589"/>
            <a:ext cx="4749800" cy="1237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B7BA1A-DC09-99EF-8BF9-6B13022B8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807" y="4817478"/>
            <a:ext cx="5653693" cy="7638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381803-9E84-41B8-517C-FD7306DFE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807" y="5638447"/>
            <a:ext cx="5666921" cy="977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6D1A84-09E1-D611-C42D-5AEC4B2600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9102" y="5895416"/>
            <a:ext cx="5551336" cy="720527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53AF523-B86F-8B22-4EE6-A87EB7ECA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98114"/>
              </p:ext>
            </p:extLst>
          </p:nvPr>
        </p:nvGraphicFramePr>
        <p:xfrm>
          <a:off x="6621149" y="579049"/>
          <a:ext cx="4051298" cy="404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8C2AAA0-AE9B-554C-C690-FFE569CC70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862530"/>
              </p:ext>
            </p:extLst>
          </p:nvPr>
        </p:nvGraphicFramePr>
        <p:xfrm>
          <a:off x="10342249" y="579049"/>
          <a:ext cx="1189353" cy="389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6CCDC98C-BE79-989E-ECAE-E4DF88A891E1}"/>
              </a:ext>
            </a:extLst>
          </p:cNvPr>
          <p:cNvSpPr/>
          <p:nvPr/>
        </p:nvSpPr>
        <p:spPr>
          <a:xfrm>
            <a:off x="8191499" y="3467100"/>
            <a:ext cx="2493647" cy="951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6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CD8DA-F5ED-9CE1-8D4F-6F4EB51D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9E3A6-0442-6B9A-3424-6E9223D90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Identify who these patients are in the ED – </a:t>
            </a:r>
            <a:r>
              <a:rPr lang="en-US" sz="2800" i="1" dirty="0"/>
              <a:t>sharing today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Who are these patients in the community for paramedics?</a:t>
            </a:r>
            <a:endParaRPr lang="en-US" sz="2800" i="1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accurate can a clinical guideline for paramedics be?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 paramedics have the capacity to identify these patients?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D7B95-6B98-8660-1381-F082CBDE3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09FD4-A96B-AFA9-0693-4BDF2C581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79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3BA2-7BED-5408-7955-CC4E884E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Avoidable ED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2A07-6052-69B5-8887-1516A6CC2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791200" cy="2730496"/>
          </a:xfrm>
        </p:spPr>
        <p:txBody>
          <a:bodyPr>
            <a:noAutofit/>
          </a:bodyPr>
          <a:lstStyle/>
          <a:p>
            <a:r>
              <a:rPr lang="en-US" dirty="0"/>
              <a:t>ED visits that could have been managed safely in non-ED/subacute care </a:t>
            </a:r>
            <a:r>
              <a:rPr lang="en-US" dirty="0" err="1"/>
              <a:t>centres</a:t>
            </a:r>
            <a:endParaRPr lang="en-US" dirty="0"/>
          </a:p>
          <a:p>
            <a:r>
              <a:rPr lang="en-US" dirty="0"/>
              <a:t>Conditions that if medical attention were delayed for several hours would not increase the likelihood of an adverse outcome </a:t>
            </a:r>
          </a:p>
          <a:p>
            <a:endParaRPr lang="en-US" dirty="0"/>
          </a:p>
          <a:p>
            <a:r>
              <a:rPr lang="en-US" dirty="0"/>
              <a:t>Use classification systems – use criteria to identify these ED visits</a:t>
            </a:r>
          </a:p>
          <a:p>
            <a:pPr lvl="1"/>
            <a:r>
              <a:rPr lang="en-US" dirty="0"/>
              <a:t>Insights on who patients are, prevalence, trends</a:t>
            </a:r>
          </a:p>
          <a:p>
            <a:endParaRPr lang="en-US" dirty="0"/>
          </a:p>
          <a:p>
            <a:r>
              <a:rPr lang="en-US" dirty="0"/>
              <a:t>But there’s no standard, over 51 methods!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A510C0-5C44-5C49-E913-83035EB1E803}"/>
              </a:ext>
            </a:extLst>
          </p:cNvPr>
          <p:cNvCxnSpPr>
            <a:cxnSpLocks/>
          </p:cNvCxnSpPr>
          <p:nvPr/>
        </p:nvCxnSpPr>
        <p:spPr>
          <a:xfrm>
            <a:off x="9715499" y="2907035"/>
            <a:ext cx="0" cy="1043929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8C2A24F-02D2-C5EE-17C8-C461CA265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C7F14F-ACB0-C4AF-F97E-A467DB2BF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  <p:pic>
        <p:nvPicPr>
          <p:cNvPr id="12" name="Picture 11" descr="A group of people with one person in the middle&#10;&#10;Description automatically generated">
            <a:extLst>
              <a:ext uri="{FF2B5EF4-FFF2-40B4-BE49-F238E27FC236}">
                <a16:creationId xmlns:a16="http://schemas.microsoft.com/office/drawing/2014/main" id="{C5C1FBD4-5B5E-D384-0BF6-3631D82E8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4536" y="4059460"/>
            <a:ext cx="3541926" cy="1914071"/>
          </a:xfrm>
          <a:prstGeom prst="rect">
            <a:avLst/>
          </a:prstGeom>
        </p:spPr>
      </p:pic>
      <p:pic>
        <p:nvPicPr>
          <p:cNvPr id="14" name="Picture 13" descr="A group of people with one person standing in the middle&#10;&#10;Description automatically generated">
            <a:extLst>
              <a:ext uri="{FF2B5EF4-FFF2-40B4-BE49-F238E27FC236}">
                <a16:creationId xmlns:a16="http://schemas.microsoft.com/office/drawing/2014/main" id="{FBAF2459-5AC5-8163-6C04-AB9A77633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536" y="898212"/>
            <a:ext cx="3541926" cy="190032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C662AB-C53A-4EC5-0795-F24DBF9274C1}"/>
              </a:ext>
            </a:extLst>
          </p:cNvPr>
          <p:cNvSpPr txBox="1">
            <a:spLocks/>
          </p:cNvSpPr>
          <p:nvPr/>
        </p:nvSpPr>
        <p:spPr>
          <a:xfrm>
            <a:off x="7944537" y="2951645"/>
            <a:ext cx="1212164" cy="693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5%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0A01D8D-F5ED-483A-D8CF-D82E00DE62BB}"/>
              </a:ext>
            </a:extLst>
          </p:cNvPr>
          <p:cNvSpPr txBox="1">
            <a:spLocks/>
          </p:cNvSpPr>
          <p:nvPr/>
        </p:nvSpPr>
        <p:spPr>
          <a:xfrm>
            <a:off x="10820400" y="3640081"/>
            <a:ext cx="1212164" cy="693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95%</a:t>
            </a:r>
          </a:p>
        </p:txBody>
      </p:sp>
    </p:spTree>
    <p:extLst>
      <p:ext uri="{BB962C8B-B14F-4D97-AF65-F5344CB8AC3E}">
        <p14:creationId xmlns:p14="http://schemas.microsoft.com/office/powerpoint/2010/main" val="415919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035D-A311-DE2D-A877-901E9F45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Classifications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BB2FE-EEC7-4057-2894-02038535C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Hard to validate (verify their accuracy), lots of time to build</a:t>
            </a:r>
          </a:p>
          <a:p>
            <a:endParaRPr lang="en-US" sz="2400" dirty="0"/>
          </a:p>
          <a:p>
            <a:r>
              <a:rPr lang="en-US" sz="2400" dirty="0"/>
              <a:t>Most common : Ambulatory Care Sensitive Conditions (ACSC)</a:t>
            </a:r>
          </a:p>
          <a:p>
            <a:pPr lvl="1"/>
            <a:r>
              <a:rPr lang="en-US" sz="2400" dirty="0"/>
              <a:t>Acute or chronic health issues that lead to potentially preventable hospitalizations when not treated in the primary care setting.</a:t>
            </a:r>
          </a:p>
          <a:p>
            <a:endParaRPr lang="en-US" sz="2400" dirty="0"/>
          </a:p>
          <a:p>
            <a:pPr lvl="1"/>
            <a:r>
              <a:rPr lang="en-US" sz="2400" dirty="0"/>
              <a:t>Hospitalizations due to:</a:t>
            </a:r>
          </a:p>
          <a:p>
            <a:pPr lvl="2"/>
            <a:r>
              <a:rPr lang="en-US" sz="2000" dirty="0"/>
              <a:t>Asthma, CHF, diabetes, COPD, seizures, hypertension, angina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56BCE-4EA5-1800-47ED-60B7062F0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9E8755-44D0-5151-4878-D6290E07C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47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1351-CF55-F1F8-E791-410C12D8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Ambulatory Care Sensitive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4CC4-8B50-5E01-76EE-03273236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put ACSC into St. Joe’s ED data – do these look like avoidable ED visits?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these are the classifications policymakers and researchers are using, no surprise non-emergent patient care models haven’t progressed</a:t>
            </a:r>
          </a:p>
          <a:p>
            <a:endParaRPr lang="en-US" dirty="0"/>
          </a:p>
          <a:p>
            <a:r>
              <a:rPr lang="en-US" dirty="0"/>
              <a:t>Needed a new approach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33B75C-9E3F-C08E-45D8-7B714A8FF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878840"/>
              </p:ext>
            </p:extLst>
          </p:nvPr>
        </p:nvGraphicFramePr>
        <p:xfrm>
          <a:off x="1092200" y="2913194"/>
          <a:ext cx="10515600" cy="13817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35205">
                  <a:extLst>
                    <a:ext uri="{9D8B030D-6E8A-4147-A177-3AD203B41FA5}">
                      <a16:colId xmlns:a16="http://schemas.microsoft.com/office/drawing/2014/main" val="2652974374"/>
                    </a:ext>
                  </a:extLst>
                </a:gridCol>
                <a:gridCol w="992458">
                  <a:extLst>
                    <a:ext uri="{9D8B030D-6E8A-4147-A177-3AD203B41FA5}">
                      <a16:colId xmlns:a16="http://schemas.microsoft.com/office/drawing/2014/main" val="2178605489"/>
                    </a:ext>
                  </a:extLst>
                </a:gridCol>
                <a:gridCol w="2152186">
                  <a:extLst>
                    <a:ext uri="{9D8B030D-6E8A-4147-A177-3AD203B41FA5}">
                      <a16:colId xmlns:a16="http://schemas.microsoft.com/office/drawing/2014/main" val="902609395"/>
                    </a:ext>
                  </a:extLst>
                </a:gridCol>
                <a:gridCol w="2575931">
                  <a:extLst>
                    <a:ext uri="{9D8B030D-6E8A-4147-A177-3AD203B41FA5}">
                      <a16:colId xmlns:a16="http://schemas.microsoft.com/office/drawing/2014/main" val="3464460642"/>
                    </a:ext>
                  </a:extLst>
                </a:gridCol>
                <a:gridCol w="3759820">
                  <a:extLst>
                    <a:ext uri="{9D8B030D-6E8A-4147-A177-3AD203B41FA5}">
                      <a16:colId xmlns:a16="http://schemas.microsoft.com/office/drawing/2014/main" val="1122934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Age/Sex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 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506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Atrial fibrillation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Xray of thoracic 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Referred to Cardiology and admitted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93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Acute Respiratory Failure (hypoxic)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Ventilation invasive (ETT, PPV)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Referred to Respirology and admitted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16727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504EA73-A2A0-30A8-399D-C9B8A1E73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EDD4A1-140E-9D76-B5E6-F2EEC202A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26D38-9487-EA4E-4293-90D5641F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for a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ECB8-AF9E-54E0-BAFA-423940F9F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on what was done during the ED visit, a more informative marker than diagnostics to dictate if an ED visit could have been performed in a non-ED </a:t>
            </a:r>
            <a:r>
              <a:rPr lang="en-US" dirty="0" err="1"/>
              <a:t>centre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Focused on interventions, instead of diagnostics</a:t>
            </a:r>
          </a:p>
          <a:p>
            <a:pPr lvl="1"/>
            <a:r>
              <a:rPr lang="en-US" dirty="0"/>
              <a:t>Used a scientific methods to build the classification</a:t>
            </a:r>
          </a:p>
          <a:p>
            <a:pPr lvl="1"/>
            <a:r>
              <a:rPr lang="en-US" dirty="0"/>
              <a:t>Let experts decide which variables were important</a:t>
            </a:r>
          </a:p>
          <a:p>
            <a:pPr lvl="2"/>
            <a:r>
              <a:rPr lang="en-US" dirty="0"/>
              <a:t>Used a conservative approach – be sure</a:t>
            </a:r>
          </a:p>
          <a:p>
            <a:pPr lvl="1"/>
            <a:r>
              <a:rPr lang="en-US" dirty="0"/>
              <a:t>Tested for evidence of external validity</a:t>
            </a:r>
          </a:p>
          <a:p>
            <a:pPr lvl="1"/>
            <a:r>
              <a:rPr lang="en-US" dirty="0"/>
              <a:t>Compared our classification to others – did we get it right?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4A4C3-15CB-E6EE-F706-D235F4B69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FB50B1-82EF-65F7-DF8A-F29855B61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55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35E4-7B71-BEFF-67E6-6EC3F456F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Emergency Department </a:t>
            </a:r>
            <a:r>
              <a:rPr lang="en-US" dirty="0" err="1"/>
              <a:t>Avoidability</a:t>
            </a:r>
            <a:r>
              <a:rPr lang="en-US" dirty="0"/>
              <a:t> Classification (EDAC)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596053-1D9F-4D34-F642-774B56D3A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122593"/>
              </p:ext>
            </p:extLst>
          </p:nvPr>
        </p:nvGraphicFramePr>
        <p:xfrm>
          <a:off x="1494970" y="2010231"/>
          <a:ext cx="9477830" cy="484776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368951">
                  <a:extLst>
                    <a:ext uri="{9D8B030D-6E8A-4147-A177-3AD203B41FA5}">
                      <a16:colId xmlns:a16="http://schemas.microsoft.com/office/drawing/2014/main" val="1568597857"/>
                    </a:ext>
                  </a:extLst>
                </a:gridCol>
                <a:gridCol w="2368951">
                  <a:extLst>
                    <a:ext uri="{9D8B030D-6E8A-4147-A177-3AD203B41FA5}">
                      <a16:colId xmlns:a16="http://schemas.microsoft.com/office/drawing/2014/main" val="3549603284"/>
                    </a:ext>
                  </a:extLst>
                </a:gridCol>
                <a:gridCol w="2369964">
                  <a:extLst>
                    <a:ext uri="{9D8B030D-6E8A-4147-A177-3AD203B41FA5}">
                      <a16:colId xmlns:a16="http://schemas.microsoft.com/office/drawing/2014/main" val="2207937179"/>
                    </a:ext>
                  </a:extLst>
                </a:gridCol>
                <a:gridCol w="2369964">
                  <a:extLst>
                    <a:ext uri="{9D8B030D-6E8A-4147-A177-3AD203B41FA5}">
                      <a16:colId xmlns:a16="http://schemas.microsoft.com/office/drawing/2014/main" val="36667123"/>
                    </a:ext>
                  </a:extLst>
                </a:gridCol>
              </a:tblGrid>
              <a:tr h="33318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bg1"/>
                          </a:solidFill>
                          <a:effectLst/>
                        </a:rPr>
                        <a:t>EDAC Classes</a:t>
                      </a:r>
                      <a:endParaRPr lang="en-C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/>
                        </a:rPr>
                        <a:t>Avoidable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/>
                        </a:rPr>
                        <a:t>Potentially Avoidable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181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/>
                        </a:rPr>
                        <a:t>Not Avoidable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646823"/>
                  </a:ext>
                </a:extLst>
              </a:tr>
              <a:tr h="1332720">
                <a:tc>
                  <a:txBody>
                    <a:bodyPr/>
                    <a:lstStyle/>
                    <a:p>
                      <a:r>
                        <a:rPr lang="en-CA" sz="1600" dirty="0">
                          <a:effectLst/>
                        </a:rPr>
                        <a:t>Definition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/>
                        </a:rPr>
                        <a:t>ED visits that </a:t>
                      </a:r>
                      <a:r>
                        <a:rPr lang="en-CA" sz="1600" u="sng" dirty="0">
                          <a:effectLst/>
                        </a:rPr>
                        <a:t>could</a:t>
                      </a:r>
                      <a:r>
                        <a:rPr lang="en-CA" sz="1600" dirty="0">
                          <a:effectLst/>
                        </a:rPr>
                        <a:t> have been managed by subacute primary care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/>
                        </a:rPr>
                        <a:t>ED visits that </a:t>
                      </a:r>
                      <a:r>
                        <a:rPr lang="en-CA" sz="1600" u="sng" dirty="0">
                          <a:effectLst/>
                        </a:rPr>
                        <a:t>could</a:t>
                      </a:r>
                      <a:r>
                        <a:rPr lang="en-CA" sz="1600" dirty="0">
                          <a:effectLst/>
                        </a:rPr>
                        <a:t> </a:t>
                      </a:r>
                      <a:r>
                        <a:rPr lang="en-CA" sz="1600" u="sng" dirty="0">
                          <a:effectLst/>
                        </a:rPr>
                        <a:t>potentially</a:t>
                      </a:r>
                      <a:r>
                        <a:rPr lang="en-CA" sz="1600" dirty="0">
                          <a:effectLst/>
                        </a:rPr>
                        <a:t> have been managed by subacute primary care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/>
                        </a:rPr>
                        <a:t>ED visits that </a:t>
                      </a:r>
                      <a:r>
                        <a:rPr lang="en-CA" sz="1600" u="sng" dirty="0">
                          <a:effectLst/>
                        </a:rPr>
                        <a:t>could not</a:t>
                      </a:r>
                      <a:r>
                        <a:rPr lang="en-CA" sz="1600" dirty="0">
                          <a:effectLst/>
                        </a:rPr>
                        <a:t> have been managed by subacute primary care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37864291"/>
                  </a:ext>
                </a:extLst>
              </a:tr>
              <a:tr h="183249">
                <a:tc gridSpan="4">
                  <a:txBody>
                    <a:bodyPr/>
                    <a:lstStyle/>
                    <a:p>
                      <a:pPr algn="ctr"/>
                      <a:r>
                        <a:rPr lang="en-CA" sz="105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768563"/>
                  </a:ext>
                </a:extLst>
              </a:tr>
              <a:tr h="333180">
                <a:tc>
                  <a:txBody>
                    <a:bodyPr/>
                    <a:lstStyle/>
                    <a:p>
                      <a:r>
                        <a:rPr lang="en-CA" sz="1600" dirty="0">
                          <a:effectLst/>
                        </a:rPr>
                        <a:t>Age, </a:t>
                      </a:r>
                      <a:r>
                        <a:rPr lang="en-CA" sz="1600" b="0" dirty="0">
                          <a:effectLst/>
                        </a:rPr>
                        <a:t>years</a:t>
                      </a:r>
                      <a:endParaRPr lang="en-CA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/>
                        </a:rPr>
                        <a:t>18 – 70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/>
                        </a:rPr>
                        <a:t>Not be classified as either Avoidable or Potentially Avoidable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941313"/>
                  </a:ext>
                </a:extLst>
              </a:tr>
              <a:tr h="666360">
                <a:tc>
                  <a:txBody>
                    <a:bodyPr/>
                    <a:lstStyle/>
                    <a:p>
                      <a:r>
                        <a:rPr lang="en-CA" sz="1600" dirty="0">
                          <a:effectLst/>
                        </a:rPr>
                        <a:t>Triage Acuity, </a:t>
                      </a:r>
                      <a:r>
                        <a:rPr lang="en-CA" sz="1600" b="0" dirty="0">
                          <a:effectLst/>
                        </a:rPr>
                        <a:t>CTAS</a:t>
                      </a:r>
                      <a:endParaRPr lang="en-CA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/>
                        </a:rPr>
                        <a:t>4 (Less Urgent) or</a:t>
                      </a:r>
                      <a:endParaRPr lang="en-CA" sz="2400" dirty="0">
                        <a:effectLst/>
                      </a:endParaRPr>
                    </a:p>
                    <a:p>
                      <a:pPr algn="ctr"/>
                      <a:r>
                        <a:rPr lang="en-CA" sz="1600" dirty="0">
                          <a:effectLst/>
                        </a:rPr>
                        <a:t>5 (Non-Urgent)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/>
                        </a:rPr>
                        <a:t>3 (Urgent)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96983"/>
                  </a:ext>
                </a:extLst>
              </a:tr>
              <a:tr h="666360">
                <a:tc>
                  <a:txBody>
                    <a:bodyPr/>
                    <a:lstStyle/>
                    <a:p>
                      <a:r>
                        <a:rPr lang="en-CA" sz="1600" dirty="0">
                          <a:effectLst/>
                        </a:rPr>
                        <a:t>Specialist Consultation in ED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/>
                        </a:rPr>
                        <a:t>No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732350"/>
                  </a:ext>
                </a:extLst>
              </a:tr>
              <a:tr h="666360">
                <a:tc>
                  <a:txBody>
                    <a:bodyPr/>
                    <a:lstStyle/>
                    <a:p>
                      <a:r>
                        <a:rPr lang="en-CA" sz="1600" dirty="0">
                          <a:effectLst/>
                        </a:rPr>
                        <a:t>Main Physician Intervention, </a:t>
                      </a:r>
                      <a:r>
                        <a:rPr lang="en-CA" sz="1600" b="0" dirty="0">
                          <a:effectLst/>
                        </a:rPr>
                        <a:t>CCI</a:t>
                      </a:r>
                      <a:endParaRPr lang="en-CA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/>
                        </a:rPr>
                        <a:t>~120 Primary care-like interventions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69153"/>
                  </a:ext>
                </a:extLst>
              </a:tr>
              <a:tr h="333180">
                <a:tc>
                  <a:txBody>
                    <a:bodyPr/>
                    <a:lstStyle/>
                    <a:p>
                      <a:r>
                        <a:rPr lang="en-CA" sz="1600" dirty="0">
                          <a:effectLst/>
                        </a:rPr>
                        <a:t>ED Visit Outcome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effectLst/>
                        </a:rPr>
                        <a:t>Discharged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380339"/>
                  </a:ext>
                </a:extLst>
              </a:tr>
              <a:tr h="333180">
                <a:tc gridSpan="4">
                  <a:txBody>
                    <a:bodyPr/>
                    <a:lstStyle/>
                    <a:p>
                      <a:r>
                        <a:rPr lang="en-CA" sz="1600" b="0" dirty="0">
                          <a:effectLst/>
                        </a:rPr>
                        <a:t>Note: CTAS = Canadian Triage and Acuity Scale, CCI = Canadian Classification of Health Interventions</a:t>
                      </a:r>
                      <a:endParaRPr lang="en-CA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94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800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1C34-E5B6-D0DD-4E1F-962A0172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Cluster-Randomized, Single-Blinded Agreement Study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CCA15BC1-2134-56F7-34AD-F623118C3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7821"/>
              </p:ext>
            </p:extLst>
          </p:nvPr>
        </p:nvGraphicFramePr>
        <p:xfrm>
          <a:off x="876300" y="21717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6AED4DB-04D9-AB3F-6E0B-CC967207C7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F34FD4-B528-5794-B6E9-446C41A92D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47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A8FF61-1A82-D56A-317A-1A3F1A8F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5DDAFE-C894-475E-34C3-D8193432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43BE0D-8C6B-B20F-CC50-3E799B004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32" y="893850"/>
            <a:ext cx="6206499" cy="2588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327B64-7307-9BE4-4952-DB71AE5EA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550" y="3797300"/>
            <a:ext cx="7708900" cy="306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62F320-22C9-6FB1-AB08-63F5A5B4B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D787-7F8F-35AC-D432-EB75370A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those Patient Charts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06F888-B2B7-BCCB-1733-50811291A6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075038"/>
              </p:ext>
            </p:extLst>
          </p:nvPr>
        </p:nvGraphicFramePr>
        <p:xfrm>
          <a:off x="1209908" y="1832152"/>
          <a:ext cx="9924584" cy="4119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90392">
                  <a:extLst>
                    <a:ext uri="{9D8B030D-6E8A-4147-A177-3AD203B41FA5}">
                      <a16:colId xmlns:a16="http://schemas.microsoft.com/office/drawing/2014/main" val="701055360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65297437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78605489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90260939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64460642"/>
                    </a:ext>
                  </a:extLst>
                </a:gridCol>
                <a:gridCol w="2460392">
                  <a:extLst>
                    <a:ext uri="{9D8B030D-6E8A-4147-A177-3AD203B41FA5}">
                      <a16:colId xmlns:a16="http://schemas.microsoft.com/office/drawing/2014/main" val="1122934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Age/Sex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 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506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Atrial fibrillation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Xray of thoracic 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Referred to Cardiology and admitted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93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 M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Acute Respiratory Failure (hypoxic)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Ventilation invasive (ETT, PPV)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Referred to Respirology and admitted</a:t>
                      </a:r>
                    </a:p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167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EDAC – Avoidable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 F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Unspecified hand injury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Xray of joint in hand and fingers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Discharged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62837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Cellulitis of lower limb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Ultrasound of leg veins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Discharged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09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EDAC – Pot. Avoidable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Acute stress 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for 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Discharged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74878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D9A15B7-2E60-E711-63AF-F80BF4C45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3C42EC-7B25-E2B8-5E55-F49449576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9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F3F2-FD80-33E1-23F6-5AA67A3C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7054A-28A9-61C7-707E-1EF7FABB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Acknowledgements</a:t>
            </a:r>
          </a:p>
          <a:p>
            <a:endParaRPr lang="en-US" sz="2800" dirty="0"/>
          </a:p>
          <a:p>
            <a:r>
              <a:rPr lang="en-US" sz="2800" dirty="0"/>
              <a:t>Emergency Departments</a:t>
            </a:r>
          </a:p>
          <a:p>
            <a:r>
              <a:rPr lang="en-US" sz="2800" dirty="0"/>
              <a:t>Trends in Paramedicine</a:t>
            </a:r>
          </a:p>
          <a:p>
            <a:r>
              <a:rPr lang="en-US" sz="2800" dirty="0"/>
              <a:t>Avoidable ED visits</a:t>
            </a:r>
          </a:p>
          <a:p>
            <a:r>
              <a:rPr lang="en-US" sz="2800" dirty="0"/>
              <a:t>Generating Evidence </a:t>
            </a:r>
            <a:r>
              <a:rPr lang="en-US" sz="2800"/>
              <a:t>for Paramedics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2B627-17C1-25EE-7B5E-D5D78A9C1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16171D-8FC1-3D7D-BE8A-87A569033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2F1A4-A82D-544A-512C-CA852D13C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093" y="1361838"/>
            <a:ext cx="4924312" cy="1202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D2978-4001-4D24-69BA-F11D5127E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464" y="2900835"/>
            <a:ext cx="2240176" cy="1185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A1354A-5FD3-CB44-4D78-B276AFD8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350" y="2678586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15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55C0B7-C1BE-87AC-B540-0FA0C7E4D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30" y="921377"/>
            <a:ext cx="7489229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3A70DE-7EDE-E0A0-4687-E560C6350CDD}"/>
              </a:ext>
            </a:extLst>
          </p:cNvPr>
          <p:cNvCxnSpPr>
            <a:cxnSpLocks/>
          </p:cNvCxnSpPr>
          <p:nvPr/>
        </p:nvCxnSpPr>
        <p:spPr>
          <a:xfrm>
            <a:off x="3407631" y="815421"/>
            <a:ext cx="0" cy="6716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A5DF93-E862-4779-6157-AC1E26A4F84E}"/>
              </a:ext>
            </a:extLst>
          </p:cNvPr>
          <p:cNvCxnSpPr>
            <a:cxnSpLocks/>
          </p:cNvCxnSpPr>
          <p:nvPr/>
        </p:nvCxnSpPr>
        <p:spPr>
          <a:xfrm>
            <a:off x="4011587" y="815420"/>
            <a:ext cx="0" cy="6716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B5E14E-CAA3-90ED-55E3-7B166A1F9231}"/>
              </a:ext>
            </a:extLst>
          </p:cNvPr>
          <p:cNvCxnSpPr>
            <a:cxnSpLocks/>
          </p:cNvCxnSpPr>
          <p:nvPr/>
        </p:nvCxnSpPr>
        <p:spPr>
          <a:xfrm>
            <a:off x="7087809" y="815419"/>
            <a:ext cx="0" cy="6716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17ECCA-8D7B-3A0F-2C0B-CF6616379047}"/>
              </a:ext>
            </a:extLst>
          </p:cNvPr>
          <p:cNvCxnSpPr>
            <a:cxnSpLocks/>
          </p:cNvCxnSpPr>
          <p:nvPr/>
        </p:nvCxnSpPr>
        <p:spPr>
          <a:xfrm>
            <a:off x="7764316" y="612183"/>
            <a:ext cx="0" cy="6716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EC3149-C1B6-22C7-F063-CF484D8D8458}"/>
              </a:ext>
            </a:extLst>
          </p:cNvPr>
          <p:cNvCxnSpPr/>
          <p:nvPr/>
        </p:nvCxnSpPr>
        <p:spPr>
          <a:xfrm>
            <a:off x="4382605" y="702704"/>
            <a:ext cx="0" cy="3800073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F39F77D9-CFC3-5913-72C4-1991900A9C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228907"/>
              </p:ext>
            </p:extLst>
          </p:nvPr>
        </p:nvGraphicFramePr>
        <p:xfrm>
          <a:off x="2989942" y="4916556"/>
          <a:ext cx="5998965" cy="1676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99655">
                  <a:extLst>
                    <a:ext uri="{9D8B030D-6E8A-4147-A177-3AD203B41FA5}">
                      <a16:colId xmlns:a16="http://schemas.microsoft.com/office/drawing/2014/main" val="166330109"/>
                    </a:ext>
                  </a:extLst>
                </a:gridCol>
                <a:gridCol w="1999655">
                  <a:extLst>
                    <a:ext uri="{9D8B030D-6E8A-4147-A177-3AD203B41FA5}">
                      <a16:colId xmlns:a16="http://schemas.microsoft.com/office/drawing/2014/main" val="4091668675"/>
                    </a:ext>
                  </a:extLst>
                </a:gridCol>
                <a:gridCol w="1999655">
                  <a:extLst>
                    <a:ext uri="{9D8B030D-6E8A-4147-A177-3AD203B41FA5}">
                      <a16:colId xmlns:a16="http://schemas.microsoft.com/office/drawing/2014/main" val="3463799716"/>
                    </a:ext>
                  </a:extLst>
                </a:gridCol>
              </a:tblGrid>
              <a:tr h="315550">
                <a:tc>
                  <a:txBody>
                    <a:bodyPr/>
                    <a:lstStyle/>
                    <a:p>
                      <a:r>
                        <a:rPr lang="en-US" sz="1600" dirty="0"/>
                        <a:t>Classifications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Avoidable,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Not Avoidable,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512228"/>
                  </a:ext>
                </a:extLst>
              </a:tr>
              <a:tr h="315550">
                <a:tc>
                  <a:txBody>
                    <a:bodyPr/>
                    <a:lstStyle/>
                    <a:p>
                      <a:r>
                        <a:rPr lang="en-US" sz="1600" dirty="0"/>
                        <a:t>ED physicians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225 (70%)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 (30%)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633346"/>
                  </a:ext>
                </a:extLst>
              </a:tr>
              <a:tr h="315550">
                <a:tc>
                  <a:txBody>
                    <a:bodyPr/>
                    <a:lstStyle/>
                    <a:p>
                      <a:r>
                        <a:rPr lang="en-US" sz="1600" dirty="0"/>
                        <a:t>EDAC*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214 (67%)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106 (33%)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06997"/>
                  </a:ext>
                </a:extLst>
              </a:tr>
              <a:tr h="315550">
                <a:tc>
                  <a:txBody>
                    <a:bodyPr/>
                    <a:lstStyle/>
                    <a:p>
                      <a:r>
                        <a:rPr lang="en-US" sz="1600" dirty="0"/>
                        <a:t>ACSC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(3%)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312 (97%)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906406"/>
                  </a:ext>
                </a:extLst>
              </a:tr>
              <a:tr h="315550">
                <a:tc>
                  <a:txBody>
                    <a:bodyPr/>
                    <a:lstStyle/>
                    <a:p>
                      <a:r>
                        <a:rPr lang="en-US" sz="1600" dirty="0"/>
                        <a:t>CTAS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116 (36%)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204 (64%)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075529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878E3F7-2307-2FFF-8F2B-A6B0564B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D557F5-90C4-8C0A-4D94-D59F2CF39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6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822E2-8239-D4EB-1B27-FF950B220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Top 5 diagnostic categories:</a:t>
            </a:r>
          </a:p>
          <a:p>
            <a:pPr lvl="1"/>
            <a:r>
              <a:rPr lang="en-US" dirty="0"/>
              <a:t>Traumatic injury</a:t>
            </a:r>
          </a:p>
          <a:p>
            <a:pPr lvl="1"/>
            <a:r>
              <a:rPr lang="en-US" dirty="0"/>
              <a:t>Symptoms, signs and abnormal findings (general, no other diagnosis elsewhere)</a:t>
            </a:r>
          </a:p>
          <a:p>
            <a:pPr lvl="1"/>
            <a:r>
              <a:rPr lang="en-US" dirty="0"/>
              <a:t>Diseases of the </a:t>
            </a:r>
            <a:r>
              <a:rPr lang="en-US" dirty="0" err="1"/>
              <a:t>muscoskeletal</a:t>
            </a:r>
            <a:r>
              <a:rPr lang="en-US" dirty="0"/>
              <a:t> system and connective tissue</a:t>
            </a:r>
          </a:p>
          <a:p>
            <a:pPr lvl="1"/>
            <a:r>
              <a:rPr lang="en-US" dirty="0"/>
              <a:t>Mental and behavioral disorders</a:t>
            </a:r>
          </a:p>
          <a:p>
            <a:pPr lvl="1"/>
            <a:r>
              <a:rPr lang="en-US" dirty="0"/>
              <a:t>Diseases of the respiratory system</a:t>
            </a:r>
          </a:p>
          <a:p>
            <a:endParaRPr lang="en-US" dirty="0"/>
          </a:p>
          <a:p>
            <a:r>
              <a:rPr lang="en-US" dirty="0"/>
              <a:t>About 25% of ED visits in our dataset were avoidable – 1 in 4 visits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D8F4F2E1-F322-F858-A55E-2DBDA0CDF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591706"/>
              </p:ext>
            </p:extLst>
          </p:nvPr>
        </p:nvGraphicFramePr>
        <p:xfrm>
          <a:off x="1079500" y="330200"/>
          <a:ext cx="10515600" cy="1752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66799">
                  <a:extLst>
                    <a:ext uri="{9D8B030D-6E8A-4147-A177-3AD203B41FA5}">
                      <a16:colId xmlns:a16="http://schemas.microsoft.com/office/drawing/2014/main" val="138793605"/>
                    </a:ext>
                  </a:extLst>
                </a:gridCol>
                <a:gridCol w="2317315">
                  <a:extLst>
                    <a:ext uri="{9D8B030D-6E8A-4147-A177-3AD203B41FA5}">
                      <a16:colId xmlns:a16="http://schemas.microsoft.com/office/drawing/2014/main" val="1911571451"/>
                    </a:ext>
                  </a:extLst>
                </a:gridCol>
                <a:gridCol w="1878904">
                  <a:extLst>
                    <a:ext uri="{9D8B030D-6E8A-4147-A177-3AD203B41FA5}">
                      <a16:colId xmlns:a16="http://schemas.microsoft.com/office/drawing/2014/main" val="3579432097"/>
                    </a:ext>
                  </a:extLst>
                </a:gridCol>
                <a:gridCol w="1603332">
                  <a:extLst>
                    <a:ext uri="{9D8B030D-6E8A-4147-A177-3AD203B41FA5}">
                      <a16:colId xmlns:a16="http://schemas.microsoft.com/office/drawing/2014/main" val="3245675247"/>
                    </a:ext>
                  </a:extLst>
                </a:gridCol>
                <a:gridCol w="1628384">
                  <a:extLst>
                    <a:ext uri="{9D8B030D-6E8A-4147-A177-3AD203B41FA5}">
                      <a16:colId xmlns:a16="http://schemas.microsoft.com/office/drawing/2014/main" val="733812888"/>
                    </a:ext>
                  </a:extLst>
                </a:gridCol>
                <a:gridCol w="1520866">
                  <a:extLst>
                    <a:ext uri="{9D8B030D-6E8A-4147-A177-3AD203B41FA5}">
                      <a16:colId xmlns:a16="http://schemas.microsoft.com/office/drawing/2014/main" val="749766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Spearman 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Accuracy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Sensitivity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Specificity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690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</a:rPr>
                        <a:t>19.3 (10.6-35.3)</a:t>
                      </a:r>
                      <a:endParaRPr lang="en-C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77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6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</a:rPr>
                        <a:t>0.4 (0.1-1.7)</a:t>
                      </a:r>
                      <a:endParaRPr lang="en-C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96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</a:rPr>
                        <a:t>2.6 (1.1-6.1)</a:t>
                      </a:r>
                      <a:endParaRPr lang="en-C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8389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E6FCB89-AAA4-6A84-5B1B-4DF266B86952}"/>
              </a:ext>
            </a:extLst>
          </p:cNvPr>
          <p:cNvSpPr/>
          <p:nvPr/>
        </p:nvSpPr>
        <p:spPr>
          <a:xfrm>
            <a:off x="6917873" y="349476"/>
            <a:ext cx="1436914" cy="1719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D9E079-44B0-5509-0C6C-99DA24B2B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33F8D4-9E8F-1E03-9BCD-61C56842E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493500-5758-8C1D-C05D-DF2F45FE2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270" y="5664200"/>
            <a:ext cx="2045459" cy="116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54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AA303-73A4-5995-12FE-7A59CC9F8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ACSC and Poorly Performing Classifications are Everywhere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FD22B-4823-FC5F-8BD3-F2598DE3B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48" y="2228286"/>
            <a:ext cx="2806700" cy="44392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Research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Canadian Institutional Reporting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Ontario 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DAD4D-7D0C-338F-734A-B402C9EE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106" y="2035394"/>
            <a:ext cx="6269587" cy="14858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7DD5EE-3EDC-6276-5A61-A134ADCAD409}"/>
              </a:ext>
            </a:extLst>
          </p:cNvPr>
          <p:cNvCxnSpPr>
            <a:cxnSpLocks/>
          </p:cNvCxnSpPr>
          <p:nvPr/>
        </p:nvCxnSpPr>
        <p:spPr>
          <a:xfrm>
            <a:off x="7010400" y="2679700"/>
            <a:ext cx="3416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7571EC-2A82-07F8-88D0-EACCBB2C6248}"/>
              </a:ext>
            </a:extLst>
          </p:cNvPr>
          <p:cNvCxnSpPr>
            <a:cxnSpLocks/>
          </p:cNvCxnSpPr>
          <p:nvPr/>
        </p:nvCxnSpPr>
        <p:spPr>
          <a:xfrm>
            <a:off x="4387850" y="3162300"/>
            <a:ext cx="22034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FC03E8-9C2F-63DE-89C3-4C570AB7DDC9}"/>
              </a:ext>
            </a:extLst>
          </p:cNvPr>
          <p:cNvCxnSpPr>
            <a:cxnSpLocks/>
          </p:cNvCxnSpPr>
          <p:nvPr/>
        </p:nvCxnSpPr>
        <p:spPr>
          <a:xfrm>
            <a:off x="9436507" y="2933700"/>
            <a:ext cx="99019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C62693A-2B83-7499-1210-D524A411D5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592"/>
          <a:stretch/>
        </p:blipFill>
        <p:spPr>
          <a:xfrm>
            <a:off x="3356370" y="5623159"/>
            <a:ext cx="3531338" cy="10443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5DD8B0-5C54-5AB2-8C7E-A956AF51D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106" y="4531751"/>
            <a:ext cx="5410200" cy="406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D1EEF7-EEF9-2D40-653E-67449F980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5396" y="3674293"/>
            <a:ext cx="3689131" cy="8234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0E831B4-5E9F-49A7-37A4-F8A7E20B45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9962" y="5217051"/>
            <a:ext cx="4733090" cy="1485886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C2693-6681-8C02-6397-001384459F93}"/>
              </a:ext>
            </a:extLst>
          </p:cNvPr>
          <p:cNvCxnSpPr>
            <a:cxnSpLocks/>
          </p:cNvCxnSpPr>
          <p:nvPr/>
        </p:nvCxnSpPr>
        <p:spPr>
          <a:xfrm>
            <a:off x="5517563" y="4842729"/>
            <a:ext cx="4178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989BA0-4069-FB57-5059-D0875AC25FFA}"/>
              </a:ext>
            </a:extLst>
          </p:cNvPr>
          <p:cNvCxnSpPr>
            <a:cxnSpLocks/>
          </p:cNvCxnSpPr>
          <p:nvPr/>
        </p:nvCxnSpPr>
        <p:spPr>
          <a:xfrm>
            <a:off x="8133847" y="6655632"/>
            <a:ext cx="26053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62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1124-3762-8FAB-F162-11995874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St. Joe’s Emergency Department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1C1AA90-2AB6-10E3-4ECD-3105B2D8D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527629"/>
            <a:ext cx="6019800" cy="335122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F8B645-08A5-2ED4-01C3-4BD224F23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885986"/>
              </p:ext>
            </p:extLst>
          </p:nvPr>
        </p:nvGraphicFramePr>
        <p:xfrm>
          <a:off x="2734128" y="5105400"/>
          <a:ext cx="6876144" cy="1752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79063199"/>
                    </a:ext>
                  </a:extLst>
                </a:gridCol>
                <a:gridCol w="2812144">
                  <a:extLst>
                    <a:ext uri="{9D8B030D-6E8A-4147-A177-3AD203B41FA5}">
                      <a16:colId xmlns:a16="http://schemas.microsoft.com/office/drawing/2014/main" val="1698189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Paramedic Transported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Time in 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39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Avoidable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hours, 22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005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Potentially avoidable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hours, 35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114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Percent of paramedic transports avoidable or potentially avoidable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19% (~1 in 5 transports)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56165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A9D64B9-D76A-8122-26AF-915281615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62D1-86C7-824B-84B8-A5F8632C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Destinations</a:t>
            </a:r>
            <a:br>
              <a:rPr lang="en-US" dirty="0"/>
            </a:br>
            <a:r>
              <a:rPr lang="en-US" dirty="0"/>
              <a:t>St. Joe’s ED vs. UCC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59EDDE1-5C09-06E2-E437-6FD4AF6D4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7979" y="1869301"/>
            <a:ext cx="6108700" cy="4854235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2DA2948-CF02-F7B5-7F0A-A737DC7D8B36}"/>
              </a:ext>
            </a:extLst>
          </p:cNvPr>
          <p:cNvSpPr/>
          <p:nvPr/>
        </p:nvSpPr>
        <p:spPr>
          <a:xfrm>
            <a:off x="2747879" y="5611172"/>
            <a:ext cx="914400" cy="381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7FCC19-834A-CC9C-DA67-869C6BD27E82}"/>
              </a:ext>
            </a:extLst>
          </p:cNvPr>
          <p:cNvSpPr/>
          <p:nvPr/>
        </p:nvSpPr>
        <p:spPr>
          <a:xfrm>
            <a:off x="5567279" y="5611172"/>
            <a:ext cx="914400" cy="381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707866-E8F3-6C98-6B6C-D8E3C9B8E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D4127A-BA11-DB75-866E-E676CACE3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36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F8F7-F3D2-257A-1ED4-FF2F0B28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No Transport at 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60A9B-BB15-253C-961B-985893CC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767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Treat and Discharge evaluation – CPER</a:t>
            </a:r>
          </a:p>
          <a:p>
            <a:endParaRPr lang="en-US" sz="2800" dirty="0"/>
          </a:p>
          <a:p>
            <a:r>
              <a:rPr lang="en-US" sz="2800" b="1" dirty="0"/>
              <a:t>Safety</a:t>
            </a:r>
            <a:r>
              <a:rPr lang="en-US" sz="2800" dirty="0"/>
              <a:t> – was 911 or ED used within following 1, 3, 7 days?</a:t>
            </a:r>
          </a:p>
          <a:p>
            <a:endParaRPr lang="en-US" sz="2800" dirty="0"/>
          </a:p>
          <a:p>
            <a:r>
              <a:rPr lang="en-US" sz="2800" b="1" dirty="0"/>
              <a:t>Effectiveness</a:t>
            </a:r>
            <a:r>
              <a:rPr lang="en-US" sz="2800" dirty="0"/>
              <a:t> – what are the time savings?</a:t>
            </a:r>
          </a:p>
          <a:p>
            <a:endParaRPr lang="en-US" sz="2800" dirty="0"/>
          </a:p>
          <a:p>
            <a:r>
              <a:rPr lang="en-US" sz="2800" b="1" dirty="0"/>
              <a:t>Adoption</a:t>
            </a:r>
            <a:r>
              <a:rPr lang="en-US" sz="2800" dirty="0"/>
              <a:t> – are the directives being used?</a:t>
            </a:r>
          </a:p>
          <a:p>
            <a:endParaRPr lang="en-US" sz="2800" dirty="0"/>
          </a:p>
          <a:p>
            <a:r>
              <a:rPr lang="en-US" sz="2800" b="1" dirty="0"/>
              <a:t>Expansion</a:t>
            </a:r>
            <a:r>
              <a:rPr lang="en-US" sz="2800" dirty="0"/>
              <a:t> – which patient cohorts could be included?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4A763-902B-13E2-4371-40C566E93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360314"/>
            <a:ext cx="3810000" cy="1722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9F8888-E0B8-4317-D058-AA475B399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1B85D0-5AF6-0062-914F-CC06C1682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24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CCE56-1CAD-71C5-80D9-92D9998B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Patients of Avoidable Visits prior to ED Arrival</a:t>
            </a: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F3722A16-FDF2-3279-846E-921A78CF0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477192"/>
              </p:ext>
            </p:extLst>
          </p:nvPr>
        </p:nvGraphicFramePr>
        <p:xfrm>
          <a:off x="1357617" y="1822746"/>
          <a:ext cx="9476766" cy="274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1EB9DB21-B0CA-228F-9477-EC221DD6F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523083"/>
              </p:ext>
            </p:extLst>
          </p:nvPr>
        </p:nvGraphicFramePr>
        <p:xfrm>
          <a:off x="1061135" y="4351860"/>
          <a:ext cx="9773248" cy="2900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87CBCB-3B9C-FF6F-DBAE-B7F91D575168}"/>
              </a:ext>
            </a:extLst>
          </p:cNvPr>
          <p:cNvSpPr txBox="1">
            <a:spLocks/>
          </p:cNvSpPr>
          <p:nvPr/>
        </p:nvSpPr>
        <p:spPr>
          <a:xfrm>
            <a:off x="710669" y="2067916"/>
            <a:ext cx="3746809" cy="535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Develop Patient Model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0C83F45-B600-A25A-4886-F982C05D26F8}"/>
              </a:ext>
            </a:extLst>
          </p:cNvPr>
          <p:cNvSpPr txBox="1">
            <a:spLocks/>
          </p:cNvSpPr>
          <p:nvPr/>
        </p:nvSpPr>
        <p:spPr>
          <a:xfrm>
            <a:off x="710669" y="4573267"/>
            <a:ext cx="3746809" cy="535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Test Patient Model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4D6284-AD1F-0AD8-565A-FDB4AD03AB9E}"/>
              </a:ext>
            </a:extLst>
          </p:cNvPr>
          <p:cNvCxnSpPr>
            <a:cxnSpLocks/>
          </p:cNvCxnSpPr>
          <p:nvPr/>
        </p:nvCxnSpPr>
        <p:spPr>
          <a:xfrm flipH="1">
            <a:off x="9892812" y="2284186"/>
            <a:ext cx="78970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815F40F-EA96-A276-3A5A-D4DDAE0C6B8A}"/>
              </a:ext>
            </a:extLst>
          </p:cNvPr>
          <p:cNvSpPr txBox="1"/>
          <p:nvPr/>
        </p:nvSpPr>
        <p:spPr>
          <a:xfrm>
            <a:off x="10682514" y="2099520"/>
            <a:ext cx="122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We’re here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919C68A-C0BE-8C08-CF4D-1B64E70DBF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E5AADD-4EAD-7785-C3C7-F5BE7852CD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P spid="18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8C4A-7583-40CE-B2E3-96ECF048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Work Begins –</a:t>
            </a:r>
            <a:br>
              <a:rPr lang="en-US" dirty="0"/>
            </a:br>
            <a:r>
              <a:rPr lang="en-US" dirty="0"/>
              <a:t>Research can only get you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FEEBF-B60F-3B20-54EA-07865C16F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52900"/>
          </a:xfrm>
        </p:spPr>
        <p:txBody>
          <a:bodyPr>
            <a:normAutofit/>
          </a:bodyPr>
          <a:lstStyle/>
          <a:p>
            <a:r>
              <a:rPr lang="en-US" dirty="0"/>
              <a:t>Can paramedics identify this patient cohort?</a:t>
            </a:r>
          </a:p>
          <a:p>
            <a:pPr lvl="1"/>
            <a:r>
              <a:rPr lang="en-US" dirty="0"/>
              <a:t>If not, is it education needed, or something else?</a:t>
            </a:r>
          </a:p>
          <a:p>
            <a:r>
              <a:rPr lang="en-US" dirty="0"/>
              <a:t>Which care model do these patients fit into?</a:t>
            </a:r>
          </a:p>
          <a:p>
            <a:r>
              <a:rPr lang="en-US" dirty="0"/>
              <a:t>Who is liable for a negative patient outcome?</a:t>
            </a:r>
          </a:p>
          <a:p>
            <a:r>
              <a:rPr lang="en-US" dirty="0"/>
              <a:t>Do paramedic systems have the capacity to build partnerships for nonemergent patients?</a:t>
            </a:r>
          </a:p>
          <a:p>
            <a:pPr lvl="1"/>
            <a:r>
              <a:rPr lang="en-US" dirty="0"/>
              <a:t>Difficult, time consuming</a:t>
            </a:r>
          </a:p>
          <a:p>
            <a:r>
              <a:rPr lang="en-US" dirty="0"/>
              <a:t>Would this care model impact call volumes?</a:t>
            </a:r>
          </a:p>
          <a:p>
            <a:pPr lvl="1"/>
            <a:r>
              <a:rPr lang="en-US" dirty="0"/>
              <a:t>Staffing?</a:t>
            </a:r>
          </a:p>
          <a:p>
            <a:r>
              <a:rPr lang="en-US" dirty="0"/>
              <a:t>Return on investment for patients not transported to an 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77576-766C-D6E8-8FC0-0B8295929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B8824A-38BD-13F4-D3EA-2C0CE0C6D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51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304C-16CC-D480-7684-A2B6A9D6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06C5F-4BB9-C154-ABB7-DCDD38C4E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Discussion?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strumr@mcmaster.ca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Ryan_Strum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4AF7F-A078-7D0E-09C7-89599613A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02" y="4779252"/>
            <a:ext cx="4924312" cy="1202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121DCA-6D34-D4BF-617B-6C346D675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116" y="4779252"/>
            <a:ext cx="2240176" cy="1185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DB6CFF-2C7F-87E5-09AD-49E003297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5002" y="4557003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9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A783-7216-1F9E-7198-339CE9AA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Departments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FB25E-F030-DB1D-81A0-86E7D5B52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896100" cy="4178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What ‘technically’ are emergency departments?</a:t>
            </a:r>
          </a:p>
          <a:p>
            <a:endParaRPr lang="en-US" sz="2400" dirty="0"/>
          </a:p>
          <a:p>
            <a:r>
              <a:rPr lang="en-US" sz="2400" dirty="0"/>
              <a:t>Facilities that provide immediate care for patients with </a:t>
            </a:r>
            <a:r>
              <a:rPr lang="en-US" sz="2400" u="sng" dirty="0"/>
              <a:t>acute injuries </a:t>
            </a:r>
            <a:r>
              <a:rPr lang="en-US" sz="2400" dirty="0"/>
              <a:t>and requiring </a:t>
            </a:r>
            <a:r>
              <a:rPr lang="en-US" sz="2400" u="sng" dirty="0"/>
              <a:t>urgent to life-threatening</a:t>
            </a:r>
            <a:r>
              <a:rPr lang="en-US" sz="2400" dirty="0"/>
              <a:t> medical attention</a:t>
            </a:r>
          </a:p>
          <a:p>
            <a:r>
              <a:rPr lang="en-US" sz="2400" dirty="0"/>
              <a:t>A medical emergency is an </a:t>
            </a:r>
            <a:r>
              <a:rPr lang="en-US" sz="2400" u="sng" dirty="0"/>
              <a:t>acute injury or illness </a:t>
            </a:r>
            <a:r>
              <a:rPr lang="en-US" sz="2400" dirty="0"/>
              <a:t>that may pose a risk to long-term health or </a:t>
            </a:r>
            <a:r>
              <a:rPr lang="en-US" sz="2400" u="sng" dirty="0"/>
              <a:t>to one’s life if </a:t>
            </a:r>
            <a:r>
              <a:rPr lang="en-US" sz="2400" b="1" u="sng" dirty="0"/>
              <a:t>immediate</a:t>
            </a:r>
            <a:r>
              <a:rPr lang="en-US" sz="2400" u="sng" dirty="0"/>
              <a:t> medical attention is not received</a:t>
            </a:r>
          </a:p>
          <a:p>
            <a:pPr lvl="1"/>
            <a:r>
              <a:rPr lang="en-US" sz="2400" dirty="0"/>
              <a:t>Rapidly diagnose, treat and stabilize patients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34F2F5-EBA6-A3F2-5F8D-43FFA5210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F401DD-82C7-61FE-9269-2D4E72C7F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2394C9-0EF2-FA90-41F4-B690C0405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623" y="497681"/>
            <a:ext cx="3492500" cy="2324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6AE990-14D6-867F-93EA-E8ECE05CE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700" y="3065462"/>
            <a:ext cx="3492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0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7F310B-66EA-8420-F576-3F6D03BD2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96C56-1300-FB64-7585-57687AE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-US" sz="3700" dirty="0"/>
              <a:t>So why do they look like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4304B-EA8E-361E-8B02-2A8865586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5999"/>
            <a:ext cx="3595701" cy="43860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Canada 2023 – </a:t>
            </a:r>
            <a:r>
              <a:rPr lang="en-US" u="sng" dirty="0"/>
              <a:t>15 million </a:t>
            </a:r>
            <a:r>
              <a:rPr lang="en-US" dirty="0"/>
              <a:t>unscheduled ED visits</a:t>
            </a:r>
          </a:p>
          <a:p>
            <a:pPr lvl="1"/>
            <a:r>
              <a:rPr lang="en-US" dirty="0"/>
              <a:t>A million increase from 2022</a:t>
            </a:r>
          </a:p>
          <a:p>
            <a:r>
              <a:rPr lang="en-US" dirty="0"/>
              <a:t>2010 to 2019 Canada had a 20% increase</a:t>
            </a:r>
          </a:p>
          <a:p>
            <a:pPr lvl="1"/>
            <a:r>
              <a:rPr lang="en-US" dirty="0"/>
              <a:t>Not due to population growth alone</a:t>
            </a:r>
          </a:p>
          <a:p>
            <a:pPr lvl="1"/>
            <a:endParaRPr lang="en-US" dirty="0"/>
          </a:p>
          <a:p>
            <a:r>
              <a:rPr lang="en-US" dirty="0"/>
              <a:t>EDs used to access the healthcare system, not necessarily for emergency purposes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64E823-69C0-6E5F-E5AA-F40ED69ED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215" y="473644"/>
            <a:ext cx="4837767" cy="2285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75AD9-8FF5-C642-8B40-67767B7CF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782" y="4432515"/>
            <a:ext cx="3825823" cy="2239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9DFCA7-0C73-798A-CB11-907CC28BC1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422" y="2269948"/>
            <a:ext cx="3803583" cy="265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F576EA-1607-2557-5248-E441B3455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CD4119-F903-F4B2-06A3-F2BE6B67D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831" y="34858"/>
            <a:ext cx="2513004" cy="27489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1DF28-26E0-E38B-8775-FA1F88687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620" y="312656"/>
            <a:ext cx="4626840" cy="4068305"/>
          </a:xfrm>
        </p:spPr>
        <p:txBody>
          <a:bodyPr>
            <a:normAutofit/>
          </a:bodyPr>
          <a:lstStyle/>
          <a:p>
            <a:r>
              <a:rPr lang="en-US" dirty="0"/>
              <a:t>Majority of visits are urgent to non-urgent acuities (CTAS 3-5)</a:t>
            </a:r>
          </a:p>
          <a:p>
            <a:r>
              <a:rPr lang="en-US" dirty="0"/>
              <a:t>~90% of all patients discharged</a:t>
            </a:r>
          </a:p>
          <a:p>
            <a:r>
              <a:rPr lang="en-US" dirty="0"/>
              <a:t>ED overcrowding</a:t>
            </a:r>
          </a:p>
          <a:p>
            <a:pPr lvl="1"/>
            <a:r>
              <a:rPr lang="en-US" dirty="0"/>
              <a:t>Surging patient visitation</a:t>
            </a:r>
          </a:p>
          <a:p>
            <a:pPr lvl="1"/>
            <a:r>
              <a:rPr lang="en-US" dirty="0"/>
              <a:t>An aging population</a:t>
            </a:r>
          </a:p>
          <a:p>
            <a:pPr lvl="1"/>
            <a:r>
              <a:rPr lang="en-US" dirty="0"/>
              <a:t>ED boarding</a:t>
            </a:r>
          </a:p>
          <a:p>
            <a:pPr lvl="1"/>
            <a:r>
              <a:rPr lang="en-US" dirty="0"/>
              <a:t>ED staff burnout/retention</a:t>
            </a:r>
          </a:p>
          <a:p>
            <a:pPr lvl="1"/>
            <a:r>
              <a:rPr lang="en-US" dirty="0"/>
              <a:t>Decreased primary care*</a:t>
            </a:r>
          </a:p>
          <a:p>
            <a:r>
              <a:rPr lang="en-US" dirty="0"/>
              <a:t>Wait times are a constant challenge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1BDC8E-4B1F-3B7D-6CA1-70B1B9F11EC7}"/>
              </a:ext>
            </a:extLst>
          </p:cNvPr>
          <p:cNvSpPr/>
          <p:nvPr/>
        </p:nvSpPr>
        <p:spPr>
          <a:xfrm>
            <a:off x="7740856" y="2191609"/>
            <a:ext cx="2361771" cy="503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6E9F45-903F-D22D-C285-3C7B86EB5452}"/>
              </a:ext>
            </a:extLst>
          </p:cNvPr>
          <p:cNvSpPr/>
          <p:nvPr/>
        </p:nvSpPr>
        <p:spPr>
          <a:xfrm>
            <a:off x="7821212" y="559000"/>
            <a:ext cx="1892565" cy="503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2813BA-90AC-8577-85A3-3958BA059D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315"/>
          <a:stretch/>
        </p:blipFill>
        <p:spPr>
          <a:xfrm>
            <a:off x="5812460" y="2783758"/>
            <a:ext cx="6249746" cy="174752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3E76DDB-C230-9B9C-EF10-45567A8D8ABF}"/>
              </a:ext>
            </a:extLst>
          </p:cNvPr>
          <p:cNvSpPr/>
          <p:nvPr/>
        </p:nvSpPr>
        <p:spPr>
          <a:xfrm>
            <a:off x="10967426" y="3886357"/>
            <a:ext cx="725864" cy="725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5173E2BE-F83D-8D1B-C7B2-727F2EF45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65" y="4139566"/>
            <a:ext cx="5419949" cy="1023832"/>
          </a:xfrm>
          <a:prstGeom prst="rect">
            <a:avLst/>
          </a:prstGeom>
        </p:spPr>
      </p:pic>
      <p:pic>
        <p:nvPicPr>
          <p:cNvPr id="12" name="Picture 11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6313B15D-C2C2-202C-30D1-30EFB7928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189" y="4794383"/>
            <a:ext cx="5316938" cy="184087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3823353-9A77-34B1-A1EE-C893E20E461D}"/>
              </a:ext>
            </a:extLst>
          </p:cNvPr>
          <p:cNvSpPr/>
          <p:nvPr/>
        </p:nvSpPr>
        <p:spPr>
          <a:xfrm>
            <a:off x="7848537" y="3898069"/>
            <a:ext cx="725864" cy="725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151A8E7-70B4-E25E-26E1-C667473575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065" y="5391224"/>
            <a:ext cx="5419950" cy="1397973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ABA10B-94C2-B664-7B3C-8498C1F09531}"/>
              </a:ext>
            </a:extLst>
          </p:cNvPr>
          <p:cNvSpPr txBox="1">
            <a:spLocks/>
          </p:cNvSpPr>
          <p:nvPr/>
        </p:nvSpPr>
        <p:spPr>
          <a:xfrm>
            <a:off x="3187699" y="4909783"/>
            <a:ext cx="3492501" cy="1397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Family medicine residency spots unfilled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</a:rPr>
              <a:t>108 / 560 in 2023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</a:rPr>
              <a:t>30 in 2020</a:t>
            </a:r>
          </a:p>
        </p:txBody>
      </p:sp>
    </p:spTree>
    <p:extLst>
      <p:ext uri="{BB962C8B-B14F-4D97-AF65-F5344CB8AC3E}">
        <p14:creationId xmlns:p14="http://schemas.microsoft.com/office/powerpoint/2010/main" val="21671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4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F3173-A9CF-0EA8-A346-C7908F40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Overcrowding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5177A-D234-B6AE-B292-2D589A462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37536"/>
          </a:xfrm>
        </p:spPr>
        <p:txBody>
          <a:bodyPr>
            <a:normAutofit fontScale="92500" lnSpcReduction="10000"/>
          </a:bodyPr>
          <a:lstStyle/>
          <a:p>
            <a:r>
              <a:rPr lang="en-US" sz="2400"/>
              <a:t>When EDs are overcrowded:</a:t>
            </a:r>
          </a:p>
          <a:p>
            <a:pPr lvl="1"/>
            <a:r>
              <a:rPr lang="en-US" sz="2400"/>
              <a:t>Mortality in the ED increases 2%</a:t>
            </a:r>
          </a:p>
          <a:p>
            <a:pPr lvl="1"/>
            <a:r>
              <a:rPr lang="en-US" sz="2400"/>
              <a:t>Care quality is reduced</a:t>
            </a:r>
          </a:p>
          <a:p>
            <a:pPr lvl="1"/>
            <a:r>
              <a:rPr lang="en-US" sz="2400"/>
              <a:t>Treatment performance declines</a:t>
            </a:r>
          </a:p>
          <a:p>
            <a:pPr lvl="1"/>
            <a:r>
              <a:rPr lang="en-US" sz="2400"/>
              <a:t>Medical errors increase</a:t>
            </a:r>
          </a:p>
          <a:p>
            <a:pPr lvl="1"/>
            <a:r>
              <a:rPr lang="en-US" sz="2400"/>
              <a:t>Compliance with medical guidelines decreases</a:t>
            </a:r>
          </a:p>
          <a:p>
            <a:pPr lvl="1"/>
            <a:r>
              <a:rPr lang="en-US" sz="2400"/>
              <a:t>Cost per visit increases (increased length of stay)</a:t>
            </a:r>
          </a:p>
          <a:p>
            <a:pPr lvl="1"/>
            <a:r>
              <a:rPr lang="en-US" sz="2400"/>
              <a:t>Patient satisfaction decreases</a:t>
            </a:r>
          </a:p>
          <a:p>
            <a:pPr lvl="1"/>
            <a:r>
              <a:rPr lang="en-US" sz="2400"/>
              <a:t>Higher staff burnout and stress</a:t>
            </a:r>
          </a:p>
          <a:p>
            <a:endParaRPr lang="en-US" sz="2400"/>
          </a:p>
          <a:p>
            <a:r>
              <a:rPr lang="en-US" sz="2400"/>
              <a:t>When overcrowding is reduced – many of these resolve</a:t>
            </a:r>
          </a:p>
          <a:p>
            <a:endParaRPr lang="en-US" sz="1600"/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DE595-3E97-73EF-219B-344CD707D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5C5952-6323-0738-C6B8-A5EF30A1B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A5983E-03A2-C0F8-211F-7C4253CDD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800" y="1692030"/>
            <a:ext cx="4025900" cy="22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73B9-A58B-A54D-0289-CC8176AFB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 from here: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FB4D6-005A-3324-B923-E9873A140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Are paramedics observing the same trend?</a:t>
            </a:r>
          </a:p>
          <a:p>
            <a:endParaRPr lang="en-US" sz="3200" dirty="0"/>
          </a:p>
          <a:p>
            <a:r>
              <a:rPr lang="en-US" sz="3200" dirty="0"/>
              <a:t>Are paramedic systems contributing to this overcrowding crisis?</a:t>
            </a:r>
          </a:p>
        </p:txBody>
      </p:sp>
    </p:spTree>
    <p:extLst>
      <p:ext uri="{BB962C8B-B14F-4D97-AF65-F5344CB8AC3E}">
        <p14:creationId xmlns:p14="http://schemas.microsoft.com/office/powerpoint/2010/main" val="184659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D858-43DF-7802-829B-5421CEE5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Paramedics Current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364C-1327-EE0F-5822-00704FF2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978400" cy="4038600"/>
          </a:xfrm>
        </p:spPr>
        <p:txBody>
          <a:bodyPr>
            <a:normAutofit/>
          </a:bodyPr>
          <a:lstStyle/>
          <a:p>
            <a:r>
              <a:rPr lang="en-US" dirty="0"/>
              <a:t>In Ontario, approximately 60% of patients are transported on a CTAS 3 to 5</a:t>
            </a:r>
          </a:p>
          <a:p>
            <a:pPr lvl="1"/>
            <a:r>
              <a:rPr lang="en-US" dirty="0"/>
              <a:t>Of these, ~30% to 13.5% admitted</a:t>
            </a:r>
          </a:p>
          <a:p>
            <a:r>
              <a:rPr lang="en-US" dirty="0"/>
              <a:t>~15% of calls are attended but not transported (varies between services)</a:t>
            </a:r>
          </a:p>
          <a:p>
            <a:endParaRPr lang="en-US" dirty="0"/>
          </a:p>
          <a:p>
            <a:r>
              <a:rPr lang="en-US" dirty="0"/>
              <a:t>ALS interventions applied on 20 – 25% of calls</a:t>
            </a:r>
          </a:p>
          <a:p>
            <a:pPr lvl="1"/>
            <a:r>
              <a:rPr lang="en-US" dirty="0"/>
              <a:t>IV cannula most common (by far)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E5701-BA72-7BFA-6A29-BD5BE7A86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AC82AC-0797-E6F3-DA39-3FDA6C92E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99" y="6126636"/>
            <a:ext cx="698500" cy="698500"/>
          </a:xfrm>
          <a:prstGeom prst="rect">
            <a:avLst/>
          </a:prstGeom>
        </p:spPr>
      </p:pic>
      <p:pic>
        <p:nvPicPr>
          <p:cNvPr id="7" name="Picture 6" descr="A graph showing the amount of a number of people in the same direction&#10;&#10;Description automatically generated with medium confidence">
            <a:extLst>
              <a:ext uri="{FF2B5EF4-FFF2-40B4-BE49-F238E27FC236}">
                <a16:creationId xmlns:a16="http://schemas.microsoft.com/office/drawing/2014/main" id="{A2D525F4-6270-7DB4-6967-5E4F10CC0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938" y="1905000"/>
            <a:ext cx="570506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1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864D84-B0A4-7380-2022-10E89E6E5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873" y="6172200"/>
            <a:ext cx="2257853" cy="5513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C0525-6839-4687-DCB3-0071FAB56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701" y="182480"/>
            <a:ext cx="2590800" cy="2577828"/>
          </a:xfrm>
        </p:spPr>
        <p:txBody>
          <a:bodyPr/>
          <a:lstStyle/>
          <a:p>
            <a:r>
              <a:rPr lang="en-US" dirty="0"/>
              <a:t>2010 to 2019 in Ontario -&gt; 38% increase in transports</a:t>
            </a:r>
          </a:p>
          <a:p>
            <a:endParaRPr lang="en-US" dirty="0"/>
          </a:p>
          <a:p>
            <a:r>
              <a:rPr lang="en-US" dirty="0"/>
              <a:t>New trend after COVID-19?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9F798-8CD5-5CFA-248B-8B0019653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910" y="148455"/>
            <a:ext cx="3276364" cy="2901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9164E7-DBD1-1F10-02E4-210FCE90E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646" y="408976"/>
            <a:ext cx="4158708" cy="2079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6F1513-E44E-0551-441D-997E4D333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31" y="3540124"/>
            <a:ext cx="4577263" cy="3178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EB92A2-927B-FF78-1B38-541F6E739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8267" y="3588543"/>
            <a:ext cx="3899586" cy="3081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1DEFBA-1DBF-3D9C-BA42-D00AF7E436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7853" y="3785668"/>
            <a:ext cx="3517900" cy="19304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E0514E7-1F0A-6ADE-8036-D99C12E12A8A}"/>
              </a:ext>
            </a:extLst>
          </p:cNvPr>
          <p:cNvSpPr/>
          <p:nvPr/>
        </p:nvSpPr>
        <p:spPr>
          <a:xfrm>
            <a:off x="11317789" y="4413581"/>
            <a:ext cx="725864" cy="1328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F75271-2554-1BB6-51E2-3C702108E4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8154" y="2293880"/>
            <a:ext cx="1007419" cy="11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1336</TotalTime>
  <Words>1469</Words>
  <Application>Microsoft Macintosh PowerPoint</Application>
  <PresentationFormat>Widescreen</PresentationFormat>
  <Paragraphs>319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Calibri</vt:lpstr>
      <vt:lpstr>Franklin Gothic Book</vt:lpstr>
      <vt:lpstr>Wingdings</vt:lpstr>
      <vt:lpstr>Crop</vt:lpstr>
      <vt:lpstr>Beyond the Ed Building Research Support for Paramedic Alternatives</vt:lpstr>
      <vt:lpstr>Outline</vt:lpstr>
      <vt:lpstr>Emergency Departments</vt:lpstr>
      <vt:lpstr>So why do they look like this?</vt:lpstr>
      <vt:lpstr>PowerPoint Presentation</vt:lpstr>
      <vt:lpstr>ED Overcrowding Implications</vt:lpstr>
      <vt:lpstr>Two Questions from here:</vt:lpstr>
      <vt:lpstr>Paramedics Current State</vt:lpstr>
      <vt:lpstr>PowerPoint Presentation</vt:lpstr>
      <vt:lpstr>Time for Change New Care Models</vt:lpstr>
      <vt:lpstr>Research Support</vt:lpstr>
      <vt:lpstr>Avoidable ED Visits</vt:lpstr>
      <vt:lpstr>ED Classifications</vt:lpstr>
      <vt:lpstr>Ambulatory Care Sensitive Conditions</vt:lpstr>
      <vt:lpstr>Our approach for a Classification</vt:lpstr>
      <vt:lpstr>The Emergency Department Avoidability Classification (EDAC)</vt:lpstr>
      <vt:lpstr>Cluster-Randomized, Single-Blinded Agreement Study</vt:lpstr>
      <vt:lpstr>Results</vt:lpstr>
      <vt:lpstr>Let’s Revisit those Patient Charts</vt:lpstr>
      <vt:lpstr>PowerPoint Presentation</vt:lpstr>
      <vt:lpstr>PowerPoint Presentation</vt:lpstr>
      <vt:lpstr>ACSC and Poorly Performing Classifications are Everywhere</vt:lpstr>
      <vt:lpstr>St. Joe’s Emergency Department</vt:lpstr>
      <vt:lpstr>Alternative Destinations St. Joe’s ED vs. UCC</vt:lpstr>
      <vt:lpstr>Or No Transport at all?</vt:lpstr>
      <vt:lpstr>Patients of Avoidable Visits prior to ED Arrival</vt:lpstr>
      <vt:lpstr>The Real Work Begins – Research can only get you so far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Strum</dc:creator>
  <cp:lastModifiedBy>Ryan Strum</cp:lastModifiedBy>
  <cp:revision>117</cp:revision>
  <dcterms:created xsi:type="dcterms:W3CDTF">2024-09-18T15:35:25Z</dcterms:created>
  <dcterms:modified xsi:type="dcterms:W3CDTF">2024-09-20T14:05:56Z</dcterms:modified>
</cp:coreProperties>
</file>